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61" r:id="rId6"/>
    <p:sldId id="294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5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7" r:id="rId45"/>
    <p:sldId id="308" r:id="rId46"/>
    <p:sldId id="306" r:id="rId47"/>
    <p:sldId id="293" r:id="rId48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1146"/>
              <a:lumOff val="-14152"/>
            </a:schemeClr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FDFDF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D4B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DFDFDF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484D4B"/>
              </a:solidFill>
              <a:prstDash val="solid"/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484D4B"/>
              </a:solidFill>
              <a:prstDash val="solid"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2"/>
    <p:restoredTop sz="94633"/>
  </p:normalViewPr>
  <p:slideViewPr>
    <p:cSldViewPr snapToGrid="0" snapToObjects="1">
      <p:cViewPr varScale="1">
        <p:scale>
          <a:sx n="68" d="100"/>
          <a:sy n="68" d="100"/>
        </p:scale>
        <p:origin x="256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Here, we need to distinguish lighting from shading.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endParaRPr/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Lighting is the term that is used to indicate the interaction between material and light sources and their interactions with the geometry of the rendered object.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endParaRPr/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Also, lighting can be used with colors, textures, and transparency.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endParaRPr/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On the other hand, shading is the process of performing lighting computations and determining pixels’ colors from them.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endParaRPr/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There are three main types of shading: flat, Gouraud, and Phong.</a:t>
            </a:r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These corresponds to computing the light per polygon, per vertex, and per pixel.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endParaRPr/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These figures shows their examples.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endParaRPr/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As you know, flat shading runs fast and is simple to implement. </a:t>
            </a:r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But like this figure, the flat shading does not provide a smooth look to curved surfaces.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endParaRPr/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When the user wants to see the underlying facets, the flat shading can be an advantage.</a:t>
            </a:r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Most graphics hardware implement Gouraud shading because this is fast and give much improved quality.</a:t>
            </a:r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However, this shading cannot include highlights and spotlight effects. 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endParaRPr/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We can overcome these problems in Phong shading.</a:t>
            </a:r>
          </a:p>
          <a:p>
            <a:pPr defTabSz="914400">
              <a:lnSpc>
                <a:spcPct val="80000"/>
              </a:lnSpc>
              <a:spcBef>
                <a:spcPts val="3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r>
              <a:t>This interpolate the surface normal and compute the lighting at each pixel. But this costs much more than per-vertex lighting.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굴림"/>
                <a:ea typeface="굴림"/>
                <a:cs typeface="굴림"/>
                <a:sym typeface="굴림"/>
              </a:defRPr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625" y="1079398"/>
            <a:ext cx="14305717" cy="5071872"/>
          </a:xfrm>
        </p:spPr>
        <p:txBody>
          <a:bodyPr anchor="ctr" anchorCtr="0">
            <a:normAutofit/>
          </a:bodyPr>
          <a:lstStyle>
            <a:lvl1pPr algn="ctr">
              <a:lnSpc>
                <a:spcPct val="85000"/>
              </a:lnSpc>
              <a:defRPr sz="6600" b="1" spc="-71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64565" y="6336883"/>
            <a:ext cx="14305717" cy="16256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3413" b="1" cap="none" spc="0" baseline="0">
                <a:solidFill>
                  <a:schemeClr val="bg2"/>
                </a:solidFill>
                <a:latin typeface="+mj-lt"/>
              </a:defRPr>
            </a:lvl1pPr>
            <a:lvl2pPr marL="650263" indent="0" algn="ctr">
              <a:buNone/>
              <a:defRPr sz="3413"/>
            </a:lvl2pPr>
            <a:lvl3pPr marL="1300525" indent="0" algn="ctr">
              <a:buNone/>
              <a:defRPr sz="3413"/>
            </a:lvl3pPr>
            <a:lvl4pPr marL="1950788" indent="0" algn="ctr">
              <a:buNone/>
              <a:defRPr sz="2844"/>
            </a:lvl4pPr>
            <a:lvl5pPr marL="2601049" indent="0" algn="ctr">
              <a:buNone/>
              <a:defRPr sz="2844"/>
            </a:lvl5pPr>
            <a:lvl6pPr marL="3251312" indent="0" algn="ctr">
              <a:buNone/>
              <a:defRPr sz="2844"/>
            </a:lvl6pPr>
            <a:lvl7pPr marL="3901574" indent="0" algn="ctr">
              <a:buNone/>
              <a:defRPr sz="2844"/>
            </a:lvl7pPr>
            <a:lvl8pPr marL="4551836" indent="0" algn="ctr">
              <a:buNone/>
              <a:defRPr sz="2844"/>
            </a:lvl8pPr>
            <a:lvl9pPr marL="5202099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94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Freeform 7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03" y="124273"/>
            <a:ext cx="16034270" cy="1012801"/>
          </a:xfrm>
        </p:spPr>
        <p:txBody>
          <a:bodyPr anchor="ctr" anchorCtr="0">
            <a:normAutofit/>
          </a:bodyPr>
          <a:lstStyle>
            <a:lvl1pPr>
              <a:defRPr sz="50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1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Freeform 7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03" y="124273"/>
            <a:ext cx="16034270" cy="1012801"/>
          </a:xfrm>
        </p:spPr>
        <p:txBody>
          <a:bodyPr anchor="ctr" anchorCtr="0">
            <a:normAutofit/>
          </a:bodyPr>
          <a:lstStyle>
            <a:lvl1pPr>
              <a:defRPr sz="50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70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2pPr>
            <a:lvl3pPr marL="576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3pPr>
            <a:lvl4pPr marL="882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4pPr>
            <a:lvl5pPr marL="1188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Freeform 9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00821" y="124272"/>
            <a:ext cx="16032490" cy="1011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0821" y="1524000"/>
            <a:ext cx="7882609" cy="78001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9394" y="1523999"/>
            <a:ext cx="8013918" cy="78001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0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7" name="Freeform 6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06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3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" y="0"/>
            <a:ext cx="576130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62" y="484313"/>
            <a:ext cx="4789117" cy="3612199"/>
          </a:xfrm>
        </p:spPr>
        <p:txBody>
          <a:bodyPr anchor="b">
            <a:normAutofit/>
          </a:bodyPr>
          <a:lstStyle>
            <a:lvl1pPr>
              <a:defRPr sz="5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4261" y="484312"/>
            <a:ext cx="10561013" cy="885698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2962" y="4161538"/>
            <a:ext cx="4789117" cy="496373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133">
                <a:solidFill>
                  <a:srgbClr val="FFFFFF"/>
                </a:solidFill>
              </a:defRPr>
            </a:lvl1pPr>
            <a:lvl2pPr marL="650263" indent="0">
              <a:buNone/>
              <a:defRPr sz="1707"/>
            </a:lvl2pPr>
            <a:lvl3pPr marL="1300525" indent="0">
              <a:buNone/>
              <a:defRPr sz="1422"/>
            </a:lvl3pPr>
            <a:lvl4pPr marL="1950788" indent="0">
              <a:buNone/>
              <a:defRPr sz="1280"/>
            </a:lvl4pPr>
            <a:lvl5pPr marL="2601049" indent="0">
              <a:buNone/>
              <a:defRPr sz="1280"/>
            </a:lvl5pPr>
            <a:lvl6pPr marL="3251312" indent="0">
              <a:buNone/>
              <a:defRPr sz="1280"/>
            </a:lvl6pPr>
            <a:lvl7pPr marL="3901574" indent="0">
              <a:buNone/>
              <a:defRPr sz="1280"/>
            </a:lvl7pPr>
            <a:lvl8pPr marL="4551836" indent="0">
              <a:buNone/>
              <a:defRPr sz="1280"/>
            </a:lvl8pPr>
            <a:lvl9pPr marL="520209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6200000">
            <a:off x="706298" y="4670176"/>
            <a:ext cx="9753602" cy="413249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428423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044270"/>
            <a:ext cx="17353509" cy="2709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976" y="7217664"/>
            <a:ext cx="16322312" cy="1170432"/>
          </a:xfrm>
        </p:spPr>
        <p:txBody>
          <a:bodyPr tIns="0" bIns="0" anchor="b">
            <a:noAutofit/>
          </a:bodyPr>
          <a:lstStyle>
            <a:lvl1pPr algn="ctr">
              <a:defRPr sz="5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" y="0"/>
            <a:ext cx="17340242" cy="6990330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4551">
                <a:solidFill>
                  <a:schemeClr val="bg1"/>
                </a:solidFill>
              </a:defRPr>
            </a:lvl1pPr>
            <a:lvl2pPr marL="650263" indent="0">
              <a:buNone/>
              <a:defRPr sz="3983"/>
            </a:lvl2pPr>
            <a:lvl3pPr marL="1300525" indent="0">
              <a:buNone/>
              <a:defRPr sz="3413"/>
            </a:lvl3pPr>
            <a:lvl4pPr marL="1950788" indent="0">
              <a:buNone/>
              <a:defRPr sz="2844"/>
            </a:lvl4pPr>
            <a:lvl5pPr marL="2601049" indent="0">
              <a:buNone/>
              <a:defRPr sz="2844"/>
            </a:lvl5pPr>
            <a:lvl6pPr marL="3251312" indent="0">
              <a:buNone/>
              <a:defRPr sz="2844"/>
            </a:lvl6pPr>
            <a:lvl7pPr marL="3901574" indent="0">
              <a:buNone/>
              <a:defRPr sz="2844"/>
            </a:lvl7pPr>
            <a:lvl8pPr marL="4551836" indent="0">
              <a:buNone/>
              <a:defRPr sz="2844"/>
            </a:lvl8pPr>
            <a:lvl9pPr marL="520209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976" y="8401101"/>
            <a:ext cx="16322312" cy="845312"/>
          </a:xfrm>
        </p:spPr>
        <p:txBody>
          <a:bodyPr lIns="91440" tIns="0" rIns="91440" bIns="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53"/>
              </a:spcAft>
              <a:buNone/>
              <a:defRPr sz="2133">
                <a:solidFill>
                  <a:srgbClr val="FFFFFF"/>
                </a:solidFill>
              </a:defRPr>
            </a:lvl1pPr>
            <a:lvl2pPr marL="650263" indent="0">
              <a:buNone/>
              <a:defRPr sz="1707"/>
            </a:lvl2pPr>
            <a:lvl3pPr marL="1300525" indent="0">
              <a:buNone/>
              <a:defRPr sz="1422"/>
            </a:lvl3pPr>
            <a:lvl4pPr marL="1950788" indent="0">
              <a:buNone/>
              <a:defRPr sz="1280"/>
            </a:lvl4pPr>
            <a:lvl5pPr marL="2601049" indent="0">
              <a:buNone/>
              <a:defRPr sz="1280"/>
            </a:lvl5pPr>
            <a:lvl6pPr marL="3251312" indent="0">
              <a:buNone/>
              <a:defRPr sz="1280"/>
            </a:lvl6pPr>
            <a:lvl7pPr marL="3901574" indent="0">
              <a:buNone/>
              <a:defRPr sz="1280"/>
            </a:lvl7pPr>
            <a:lvl8pPr marL="4551836" indent="0">
              <a:buNone/>
              <a:defRPr sz="1280"/>
            </a:lvl8pPr>
            <a:lvl9pPr marL="520209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0800000">
            <a:off x="1" y="6965032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36931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756555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003" y="126000"/>
            <a:ext cx="16034270" cy="10081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003" y="1537856"/>
            <a:ext cx="16034270" cy="78034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751" y="268288"/>
            <a:ext cx="16290364" cy="9073008"/>
          </a:xfrm>
          <a:prstGeom prst="roundRect">
            <a:avLst>
              <a:gd name="adj" fmla="val 2435"/>
            </a:avLst>
          </a:prstGeom>
          <a:noFill/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535" y="9156700"/>
            <a:ext cx="1027033" cy="5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txStyles>
    <p:titleStyle>
      <a:lvl1pPr algn="l" defTabSz="1300525" rtl="0" eaLnBrk="1" latinLnBrk="0" hangingPunct="1">
        <a:lnSpc>
          <a:spcPct val="85000"/>
        </a:lnSpc>
        <a:spcBef>
          <a:spcPct val="0"/>
        </a:spcBef>
        <a:buNone/>
        <a:defRPr sz="5000" b="1" kern="1200" spc="-71" baseline="0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30052" indent="-130052" algn="l" defTabSz="1300525" rtl="0" eaLnBrk="1" latinLnBrk="0" hangingPunct="1">
        <a:lnSpc>
          <a:spcPct val="90000"/>
        </a:lnSpc>
        <a:spcBef>
          <a:spcPts val="1707"/>
        </a:spcBef>
        <a:spcAft>
          <a:spcPts val="284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1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546221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tx2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6325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6430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6536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564499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848953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33407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17861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1pPr>
      <a:lvl2pPr marL="650263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2pPr>
      <a:lvl3pPr marL="1300525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3pPr>
      <a:lvl4pPr marL="1950788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4pPr>
      <a:lvl5pPr marL="2601049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5pPr>
      <a:lvl6pPr marL="3251312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6pPr>
      <a:lvl7pPr marL="3901574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7pPr>
      <a:lvl8pPr marL="4551836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8pPr>
      <a:lvl9pPr marL="5202099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en.wikipedia.org/wiki/SRG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omputer Graphics Note #11: Lighting and Shading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Lighting and Shading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CE14E-489F-B649-B562-57DC1681D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hong Reflection Model -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5568">
                <a:effectLst>
                  <a:outerShdw blurRad="36576" dist="3657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Phong Reflection Model - 4</a:t>
            </a:r>
          </a:p>
        </p:txBody>
      </p:sp>
      <p:sp>
        <p:nvSpPr>
          <p:cNvPr id="161" name="Ambient compoent only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321733" indent="-321733">
              <a:lnSpc>
                <a:spcPct val="80000"/>
              </a:lnSpc>
              <a:defRPr sz="3800"/>
            </a:lvl1pPr>
          </a:lstStyle>
          <a:p>
            <a:r>
              <a:t>Ambient compoent only</a:t>
            </a:r>
          </a:p>
        </p:txBody>
      </p:sp>
      <p:pic>
        <p:nvPicPr>
          <p:cNvPr id="163" name="image9.png" descr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641" y="2209800"/>
            <a:ext cx="9402980" cy="7055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hong Reflection Model -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5568">
                <a:effectLst>
                  <a:outerShdw blurRad="36576" dist="3657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Phong Reflection Model - 5</a:t>
            </a:r>
          </a:p>
        </p:txBody>
      </p:sp>
      <p:sp>
        <p:nvSpPr>
          <p:cNvPr id="165" name="Ambient + Diffuse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321733" indent="-321733">
              <a:lnSpc>
                <a:spcPct val="80000"/>
              </a:lnSpc>
              <a:defRPr sz="3800"/>
            </a:lvl1pPr>
          </a:lstStyle>
          <a:p>
            <a:r>
              <a:t>Ambient + Diffuse</a:t>
            </a:r>
          </a:p>
        </p:txBody>
      </p:sp>
      <p:pic>
        <p:nvPicPr>
          <p:cNvPr id="167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949" y="1994018"/>
            <a:ext cx="9686364" cy="7271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hong Reflection Model -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5568">
                <a:effectLst>
                  <a:outerShdw blurRad="36576" dist="3657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Phong Reflection Model - 6</a:t>
            </a:r>
          </a:p>
        </p:txBody>
      </p:sp>
      <p:sp>
        <p:nvSpPr>
          <p:cNvPr id="169" name="Specular component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321733" indent="-321733">
              <a:defRPr sz="3800"/>
            </a:lvl1pPr>
          </a:lstStyle>
          <a:p>
            <a:r>
              <a:t>Specular component</a:t>
            </a:r>
          </a:p>
        </p:txBody>
      </p:sp>
      <p:pic>
        <p:nvPicPr>
          <p:cNvPr id="171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rcRect l="6874"/>
          <a:stretch>
            <a:fillRect/>
          </a:stretch>
        </p:blipFill>
        <p:spPr>
          <a:xfrm>
            <a:off x="9542465" y="1391507"/>
            <a:ext cx="7192809" cy="7803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12.pdf" descr="image1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9364" y="2580800"/>
            <a:ext cx="7192809" cy="4943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hong Reflection Model -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5568">
                <a:effectLst>
                  <a:outerShdw blurRad="36576" dist="3657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Phong Reflection Model - 7</a:t>
            </a:r>
          </a:p>
        </p:txBody>
      </p:sp>
      <p:sp>
        <p:nvSpPr>
          <p:cNvPr id="174" name="Ambient + Diffuse + Specular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321733" indent="-321733">
              <a:lnSpc>
                <a:spcPct val="80000"/>
              </a:lnSpc>
              <a:defRPr sz="3800"/>
            </a:lvl1pPr>
          </a:lstStyle>
          <a:p>
            <a:r>
              <a:t>Ambient + Diffuse + Specular</a:t>
            </a:r>
          </a:p>
        </p:txBody>
      </p:sp>
      <p:pic>
        <p:nvPicPr>
          <p:cNvPr id="176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7073" y="2096329"/>
            <a:ext cx="9546116" cy="7168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hong Reflection Model -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5568">
                <a:effectLst>
                  <a:outerShdw blurRad="36576" dist="3657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Phong Reflection Model - 8</a:t>
            </a:r>
          </a:p>
        </p:txBody>
      </p:sp>
      <p:sp>
        <p:nvSpPr>
          <p:cNvPr id="178" name="The light intensity at point P as a function of the orientation of the viewing vector V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287866" indent="-287866">
              <a:defRPr sz="3400"/>
            </a:lvl1pPr>
          </a:lstStyle>
          <a:p>
            <a:r>
              <a:rPr dirty="0"/>
              <a:t>The light intensity at point P as a function of the orientation of the viewing vector V</a:t>
            </a:r>
            <a:endParaRPr lang="en-US" dirty="0"/>
          </a:p>
          <a:p>
            <a:r>
              <a:rPr lang="en-US" dirty="0"/>
              <a:t>n is called “shininess”.</a:t>
            </a:r>
            <a:endParaRPr dirty="0"/>
          </a:p>
        </p:txBody>
      </p:sp>
      <p:pic>
        <p:nvPicPr>
          <p:cNvPr id="180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rcRect l="909" r="2726"/>
          <a:stretch>
            <a:fillRect/>
          </a:stretch>
        </p:blipFill>
        <p:spPr>
          <a:xfrm>
            <a:off x="2726734" y="3302424"/>
            <a:ext cx="11886793" cy="5981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hong Reflection Model -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5568">
                <a:effectLst>
                  <a:outerShdw blurRad="36576" dist="3657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Phong Reflection Model - 9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13033-0C56-E247-AC6A-372D4939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3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5861" y="1268784"/>
            <a:ext cx="12400546" cy="8072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hong Reflection Model -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5336">
                <a:effectLst>
                  <a:outerShdw blurRad="35052" dist="35052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Phong Reflection Model - 10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A969DE-2375-AC49-A6A3-EF1D285CC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6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731" y="1537856"/>
            <a:ext cx="13004800" cy="7228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hong Reflection Model -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5336">
                <a:effectLst>
                  <a:outerShdw blurRad="35052" dist="35052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Phong Reflection Model - 11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Finally,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Finally,</a:t>
                </a:r>
              </a:p>
              <a:p>
                <a:endParaRPr lang="en-US" dirty="0"/>
              </a:p>
              <a:p>
                <a:r>
                  <a:rPr lang="en-US" dirty="0"/>
                  <a:t>More Physically correctly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Dielectric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 err="1"/>
                  <a:t>Metalic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88" name="Finally,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7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0" name="image17.pdf" descr="image17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0047" y="2167004"/>
            <a:ext cx="7748775" cy="782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081B-E7F6-9F45-A3B5-5C6F91E7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Light vs Directional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62F71-0DA0-A747-812D-FBA97F6DE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light</a:t>
            </a:r>
          </a:p>
          <a:p>
            <a:pPr lvl="1"/>
            <a:r>
              <a:rPr lang="en-US" dirty="0"/>
              <a:t>L is dependent to the vertex position</a:t>
            </a:r>
          </a:p>
          <a:p>
            <a:pPr lvl="1"/>
            <a:r>
              <a:rPr lang="en-US" dirty="0"/>
              <a:t>Incident light intensity is inversely proportional to squared distance</a:t>
            </a:r>
          </a:p>
          <a:p>
            <a:r>
              <a:rPr lang="en-US" dirty="0"/>
              <a:t>Directional light</a:t>
            </a:r>
          </a:p>
          <a:p>
            <a:pPr lvl="1"/>
            <a:r>
              <a:rPr lang="en-US" dirty="0"/>
              <a:t>L is constant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2366F904-DC79-AC47-832B-CC838A206997}"/>
              </a:ext>
            </a:extLst>
          </p:cNvPr>
          <p:cNvGrpSpPr/>
          <p:nvPr/>
        </p:nvGrpSpPr>
        <p:grpSpPr>
          <a:xfrm>
            <a:off x="6394291" y="4146974"/>
            <a:ext cx="8019628" cy="3793069"/>
            <a:chOff x="0" y="0"/>
            <a:chExt cx="8019627" cy="3793067"/>
          </a:xfrm>
        </p:grpSpPr>
        <p:sp>
          <p:nvSpPr>
            <p:cNvPr id="5" name="Line">
              <a:extLst>
                <a:ext uri="{FF2B5EF4-FFF2-40B4-BE49-F238E27FC236}">
                  <a16:creationId xmlns:a16="http://schemas.microsoft.com/office/drawing/2014/main" id="{9F505103-ED50-814D-8623-D9CC8D540447}"/>
                </a:ext>
              </a:extLst>
            </p:cNvPr>
            <p:cNvSpPr/>
            <p:nvPr/>
          </p:nvSpPr>
          <p:spPr>
            <a:xfrm>
              <a:off x="0" y="3793066"/>
              <a:ext cx="801962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grpSp>
          <p:nvGrpSpPr>
            <p:cNvPr id="6" name="Group">
              <a:extLst>
                <a:ext uri="{FF2B5EF4-FFF2-40B4-BE49-F238E27FC236}">
                  <a16:creationId xmlns:a16="http://schemas.microsoft.com/office/drawing/2014/main" id="{641A8FC5-944A-A047-A93F-C3FFAAAD5E71}"/>
                </a:ext>
              </a:extLst>
            </p:cNvPr>
            <p:cNvGrpSpPr/>
            <p:nvPr/>
          </p:nvGrpSpPr>
          <p:grpSpPr>
            <a:xfrm>
              <a:off x="866986" y="0"/>
              <a:ext cx="866988" cy="866987"/>
              <a:chOff x="0" y="0"/>
              <a:chExt cx="866986" cy="866986"/>
            </a:xfrm>
          </p:grpSpPr>
          <p:sp>
            <p:nvSpPr>
              <p:cNvPr id="13" name="Circle">
                <a:extLst>
                  <a:ext uri="{FF2B5EF4-FFF2-40B4-BE49-F238E27FC236}">
                    <a16:creationId xmlns:a16="http://schemas.microsoft.com/office/drawing/2014/main" id="{72955048-6137-5547-B967-F9328CD31593}"/>
                  </a:ext>
                </a:extLst>
              </p:cNvPr>
              <p:cNvSpPr/>
              <p:nvPr/>
            </p:nvSpPr>
            <p:spPr>
              <a:xfrm>
                <a:off x="325120" y="325120"/>
                <a:ext cx="216747" cy="216747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 i="0">
                    <a:solidFill>
                      <a:srgbClr val="FFFFFF"/>
                    </a:solidFill>
                    <a:latin typeface="굴림"/>
                    <a:ea typeface="굴림"/>
                    <a:cs typeface="굴림"/>
                    <a:sym typeface="굴림"/>
                  </a:defRPr>
                </a:pPr>
                <a:endParaRPr sz="3600"/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E7384C05-847E-D04E-9F81-1A84C4B0CFFC}"/>
                  </a:ext>
                </a:extLst>
              </p:cNvPr>
              <p:cNvSpPr/>
              <p:nvPr/>
            </p:nvSpPr>
            <p:spPr>
              <a:xfrm>
                <a:off x="650240" y="433493"/>
                <a:ext cx="21674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19EB5889-9EB9-1C4C-9272-3384B7F02708}"/>
                  </a:ext>
                </a:extLst>
              </p:cNvPr>
              <p:cNvSpPr/>
              <p:nvPr/>
            </p:nvSpPr>
            <p:spPr>
              <a:xfrm>
                <a:off x="433493" y="650239"/>
                <a:ext cx="1" cy="2167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228DA4EE-12B0-2D4B-AD2E-74E0D5CB1EF0}"/>
                  </a:ext>
                </a:extLst>
              </p:cNvPr>
              <p:cNvSpPr/>
              <p:nvPr/>
            </p:nvSpPr>
            <p:spPr>
              <a:xfrm flipH="1">
                <a:off x="0" y="433493"/>
                <a:ext cx="21674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2C8ECE2C-FC5B-B647-8D88-C5A1D30FE692}"/>
                  </a:ext>
                </a:extLst>
              </p:cNvPr>
              <p:cNvSpPr/>
              <p:nvPr/>
            </p:nvSpPr>
            <p:spPr>
              <a:xfrm flipV="1">
                <a:off x="433493" y="0"/>
                <a:ext cx="1" cy="21674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4F25CF68-49C3-4A40-9363-5CEE6034ABBB}"/>
                  </a:ext>
                </a:extLst>
              </p:cNvPr>
              <p:cNvSpPr/>
              <p:nvPr/>
            </p:nvSpPr>
            <p:spPr>
              <a:xfrm flipV="1">
                <a:off x="584458" y="131256"/>
                <a:ext cx="136079" cy="1687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5F394E11-B387-D045-854B-7F0FA1FE5E4F}"/>
                  </a:ext>
                </a:extLst>
              </p:cNvPr>
              <p:cNvSpPr/>
              <p:nvPr/>
            </p:nvSpPr>
            <p:spPr>
              <a:xfrm flipH="1" flipV="1">
                <a:off x="155962" y="127792"/>
                <a:ext cx="123827" cy="17791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8A2AA862-91A1-D84E-A0CA-EA02911C974C}"/>
                  </a:ext>
                </a:extLst>
              </p:cNvPr>
              <p:cNvSpPr/>
              <p:nvPr/>
            </p:nvSpPr>
            <p:spPr>
              <a:xfrm>
                <a:off x="598724" y="555013"/>
                <a:ext cx="107549" cy="18819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B3444306-3D33-D24C-B4A0-A6565354FF56}"/>
                  </a:ext>
                </a:extLst>
              </p:cNvPr>
              <p:cNvSpPr/>
              <p:nvPr/>
            </p:nvSpPr>
            <p:spPr>
              <a:xfrm flipH="1">
                <a:off x="133271" y="582032"/>
                <a:ext cx="164693" cy="14093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600" i="0">
                    <a:solidFill>
                      <a:srgbClr val="000000"/>
                    </a:solidFill>
                  </a:defRPr>
                </a:pPr>
                <a:endParaRPr sz="1600"/>
              </a:p>
            </p:txBody>
          </p:sp>
        </p:grp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87274260-79A6-7747-AA1C-9B631DDD9686}"/>
                </a:ext>
              </a:extLst>
            </p:cNvPr>
            <p:cNvSpPr/>
            <p:nvPr/>
          </p:nvSpPr>
          <p:spPr>
            <a:xfrm flipV="1">
              <a:off x="1300480" y="1083733"/>
              <a:ext cx="1" cy="26009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8" name="Line">
              <a:extLst>
                <a:ext uri="{FF2B5EF4-FFF2-40B4-BE49-F238E27FC236}">
                  <a16:creationId xmlns:a16="http://schemas.microsoft.com/office/drawing/2014/main" id="{0CA600E8-A5FF-5E40-8975-62FC99EFB41B}"/>
                </a:ext>
              </a:extLst>
            </p:cNvPr>
            <p:cNvSpPr/>
            <p:nvPr/>
          </p:nvSpPr>
          <p:spPr>
            <a:xfrm flipH="1" flipV="1">
              <a:off x="1625599" y="975359"/>
              <a:ext cx="1950721" cy="26009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9" name="L">
              <a:extLst>
                <a:ext uri="{FF2B5EF4-FFF2-40B4-BE49-F238E27FC236}">
                  <a16:creationId xmlns:a16="http://schemas.microsoft.com/office/drawing/2014/main" id="{7C7C983D-9342-C74A-B13C-DDF4DA9AE9E0}"/>
                </a:ext>
              </a:extLst>
            </p:cNvPr>
            <p:cNvSpPr txBox="1"/>
            <p:nvPr/>
          </p:nvSpPr>
          <p:spPr>
            <a:xfrm>
              <a:off x="650240" y="1964689"/>
              <a:ext cx="541867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1400"/>
                </a:spcBef>
                <a:defRPr sz="3400"/>
              </a:lvl1pPr>
            </a:lstStyle>
            <a:p>
              <a:r>
                <a:t>L</a:t>
              </a:r>
            </a:p>
          </p:txBody>
        </p:sp>
        <p:sp>
          <p:nvSpPr>
            <p:cNvPr id="10" name="L">
              <a:extLst>
                <a:ext uri="{FF2B5EF4-FFF2-40B4-BE49-F238E27FC236}">
                  <a16:creationId xmlns:a16="http://schemas.microsoft.com/office/drawing/2014/main" id="{3A9867FC-7FF2-3242-A2CF-77592B1838FE}"/>
                </a:ext>
              </a:extLst>
            </p:cNvPr>
            <p:cNvSpPr txBox="1"/>
            <p:nvPr/>
          </p:nvSpPr>
          <p:spPr>
            <a:xfrm>
              <a:off x="2709333" y="1314449"/>
              <a:ext cx="541868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spcBef>
                  <a:spcPts val="1400"/>
                </a:spcBef>
                <a:defRPr sz="3400"/>
              </a:lvl1pPr>
            </a:lstStyle>
            <a:p>
              <a:r>
                <a:t>L</a:t>
              </a:r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A5A24095-4623-0442-A782-6CB0FBA7AB9D}"/>
                </a:ext>
              </a:extLst>
            </p:cNvPr>
            <p:cNvSpPr/>
            <p:nvPr/>
          </p:nvSpPr>
          <p:spPr>
            <a:xfrm flipV="1">
              <a:off x="4768426" y="975359"/>
              <a:ext cx="1" cy="26009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12" name="L로 통일">
              <a:extLst>
                <a:ext uri="{FF2B5EF4-FFF2-40B4-BE49-F238E27FC236}">
                  <a16:creationId xmlns:a16="http://schemas.microsoft.com/office/drawing/2014/main" id="{977E307F-50DF-6D41-B5BA-4553E746085D}"/>
                </a:ext>
              </a:extLst>
            </p:cNvPr>
            <p:cNvSpPr txBox="1"/>
            <p:nvPr/>
          </p:nvSpPr>
          <p:spPr>
            <a:xfrm>
              <a:off x="4982094" y="866988"/>
              <a:ext cx="288541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/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95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ractical Points -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Blinn-Phong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Blinn-Phong model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  for faster computation</a:t>
                </a:r>
              </a:p>
            </p:txBody>
          </p:sp>
        </mc:Choice>
        <mc:Fallback xmlns="">
          <p:sp>
            <p:nvSpPr>
              <p:cNvPr id="223" name="Blinn-Phong model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99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6" name="image20.pdf" descr="image20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7964" y="5176202"/>
            <a:ext cx="7261014" cy="7507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A5F5330-D4E2-E247-8DA4-B002DF3B5369}"/>
              </a:ext>
            </a:extLst>
          </p:cNvPr>
          <p:cNvGrpSpPr/>
          <p:nvPr/>
        </p:nvGrpSpPr>
        <p:grpSpPr>
          <a:xfrm>
            <a:off x="10259045" y="1587248"/>
            <a:ext cx="5888020" cy="5446902"/>
            <a:chOff x="10418780" y="1792098"/>
            <a:chExt cx="4073033" cy="4131734"/>
          </a:xfrm>
        </p:grpSpPr>
        <p:sp>
          <p:nvSpPr>
            <p:cNvPr id="225" name="넓은 상향 대각선"/>
            <p:cNvSpPr/>
            <p:nvPr/>
          </p:nvSpPr>
          <p:spPr>
            <a:xfrm>
              <a:off x="10418780" y="5131351"/>
              <a:ext cx="3813388" cy="291255"/>
            </a:xfrm>
            <a:prstGeom prst="rect">
              <a:avLst/>
            </a:prstGeom>
            <a:blipFill>
              <a:blip r:embed="rId4"/>
            </a:blip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i="0">
                  <a:solidFill>
                    <a:srgbClr val="FFFFFF"/>
                  </a:solidFill>
                  <a:latin typeface="굴림"/>
                  <a:ea typeface="굴림"/>
                  <a:cs typeface="굴림"/>
                  <a:sym typeface="굴림"/>
                </a:defRPr>
              </a:pPr>
              <a:endParaRPr sz="3600"/>
            </a:p>
          </p:txBody>
        </p:sp>
        <p:sp>
          <p:nvSpPr>
            <p:cNvPr id="227" name="Line"/>
            <p:cNvSpPr/>
            <p:nvPr/>
          </p:nvSpPr>
          <p:spPr>
            <a:xfrm>
              <a:off x="10439100" y="5124578"/>
              <a:ext cx="3765975" cy="20321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228" name="Line"/>
            <p:cNvSpPr/>
            <p:nvPr/>
          </p:nvSpPr>
          <p:spPr>
            <a:xfrm flipV="1">
              <a:off x="12288221" y="3085804"/>
              <a:ext cx="1" cy="2032001"/>
            </a:xfrm>
            <a:prstGeom prst="line">
              <a:avLst/>
            </a:prstGeom>
            <a:ln w="25400">
              <a:solidFill>
                <a:srgbClr val="000000"/>
              </a:solidFill>
              <a:tailEnd type="triangle"/>
            </a:ln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229" name="Line"/>
            <p:cNvSpPr/>
            <p:nvPr/>
          </p:nvSpPr>
          <p:spPr>
            <a:xfrm flipV="1">
              <a:off x="12288222" y="3471885"/>
              <a:ext cx="1049867" cy="1639147"/>
            </a:xfrm>
            <a:prstGeom prst="line">
              <a:avLst/>
            </a:prstGeom>
            <a:ln w="25400">
              <a:solidFill>
                <a:srgbClr val="000000"/>
              </a:solidFill>
              <a:tailEnd type="triangle"/>
            </a:ln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230" name="Line"/>
            <p:cNvSpPr/>
            <p:nvPr/>
          </p:nvSpPr>
          <p:spPr>
            <a:xfrm flipV="1">
              <a:off x="12281447" y="4887510"/>
              <a:ext cx="1815254" cy="237068"/>
            </a:xfrm>
            <a:prstGeom prst="line">
              <a:avLst/>
            </a:prstGeom>
            <a:ln w="25400">
              <a:solidFill>
                <a:srgbClr val="000000"/>
              </a:solidFill>
              <a:tailEnd type="triangle"/>
            </a:ln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231" name="Line"/>
            <p:cNvSpPr/>
            <p:nvPr/>
          </p:nvSpPr>
          <p:spPr>
            <a:xfrm flipH="1" flipV="1">
              <a:off x="11827634" y="3336418"/>
              <a:ext cx="453814" cy="1788161"/>
            </a:xfrm>
            <a:prstGeom prst="line">
              <a:avLst/>
            </a:prstGeom>
            <a:ln w="25400">
              <a:solidFill>
                <a:srgbClr val="000000"/>
              </a:solidFill>
              <a:tailEnd type="triangle"/>
            </a:ln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232" name="Line"/>
            <p:cNvSpPr/>
            <p:nvPr/>
          </p:nvSpPr>
          <p:spPr>
            <a:xfrm>
              <a:off x="10892915" y="4244044"/>
              <a:ext cx="2641601" cy="1679788"/>
            </a:xfrm>
            <a:prstGeom prst="line">
              <a:avLst/>
            </a:prstGeom>
            <a:ln w="25400">
              <a:solidFill>
                <a:srgbClr val="808080"/>
              </a:solidFill>
              <a:prstDash val="dash"/>
            </a:ln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233" name="Line"/>
            <p:cNvSpPr/>
            <p:nvPr/>
          </p:nvSpPr>
          <p:spPr>
            <a:xfrm>
              <a:off x="12125628" y="4535297"/>
              <a:ext cx="690915" cy="508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9885" y="0"/>
                    <a:pt x="18626" y="8742"/>
                    <a:pt x="21600" y="21600"/>
                  </a:cubicBez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lIns="50800" tIns="50800" rIns="50800" bIns="50800" anchor="ctr"/>
            <a:lstStyle/>
            <a:p>
              <a:pPr>
                <a:defRPr sz="3600" i="0">
                  <a:solidFill>
                    <a:srgbClr val="FFFFFF"/>
                  </a:solidFill>
                  <a:latin typeface="굴림"/>
                  <a:ea typeface="굴림"/>
                  <a:cs typeface="굴림"/>
                  <a:sym typeface="굴림"/>
                </a:defRPr>
              </a:pPr>
              <a:endParaRPr sz="3600"/>
            </a:p>
          </p:txBody>
        </p:sp>
        <p:sp>
          <p:nvSpPr>
            <p:cNvPr id="234" name="Oval"/>
            <p:cNvSpPr/>
            <p:nvPr/>
          </p:nvSpPr>
          <p:spPr>
            <a:xfrm>
              <a:off x="10974195" y="1792098"/>
              <a:ext cx="948267" cy="988909"/>
            </a:xfrm>
            <a:prstGeom prst="ellipse">
              <a:avLst/>
            </a:prstGeom>
            <a:gradFill>
              <a:gsLst>
                <a:gs pos="0">
                  <a:srgbClr val="F2F200"/>
                </a:gs>
                <a:gs pos="100000">
                  <a:srgbClr val="FFFF00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i="0">
                  <a:solidFill>
                    <a:srgbClr val="FFFFFF"/>
                  </a:solidFill>
                  <a:latin typeface="굴림"/>
                  <a:ea typeface="굴림"/>
                  <a:cs typeface="굴림"/>
                  <a:sym typeface="굴림"/>
                </a:defRPr>
              </a:pPr>
              <a:endParaRPr sz="3600"/>
            </a:p>
          </p:txBody>
        </p:sp>
        <p:sp>
          <p:nvSpPr>
            <p:cNvPr id="235" name="Oval"/>
            <p:cNvSpPr/>
            <p:nvPr/>
          </p:nvSpPr>
          <p:spPr>
            <a:xfrm>
              <a:off x="11326407" y="2164631"/>
              <a:ext cx="270934" cy="257389"/>
            </a:xfrm>
            <a:prstGeom prst="ellipse">
              <a:avLst/>
            </a:prstGeom>
            <a:solidFill>
              <a:srgbClr val="FFFF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 i="0">
                  <a:solidFill>
                    <a:srgbClr val="FFFFFF"/>
                  </a:solidFill>
                  <a:latin typeface="굴림"/>
                  <a:ea typeface="굴림"/>
                  <a:cs typeface="굴림"/>
                  <a:sym typeface="굴림"/>
                </a:defRPr>
              </a:pPr>
              <a:endParaRPr sz="3600"/>
            </a:p>
          </p:txBody>
        </p:sp>
        <p:pic>
          <p:nvPicPr>
            <p:cNvPr id="236" name="image21.pdf" descr="image21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558957" y="2819385"/>
              <a:ext cx="374792" cy="44252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7" name="image22.pdf" descr="image22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37607" y="2607155"/>
              <a:ext cx="476393" cy="4763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8" name="image23.pdf" descr="image23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202621" y="3022585"/>
              <a:ext cx="476393" cy="44252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9" name="image24.pdf" descr="image24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083154" y="4544328"/>
              <a:ext cx="408659" cy="47639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0" name="image25.pdf" descr="image25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798479" y="4415636"/>
              <a:ext cx="340925" cy="47639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41" name="image25.pdf" descr="image25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272415" y="4128897"/>
              <a:ext cx="340926" cy="476393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Reading</a:t>
            </a:r>
          </a:p>
        </p:txBody>
      </p:sp>
      <p:sp>
        <p:nvSpPr>
          <p:cNvPr id="99" name="Hearn &amp; Baker, Chapter 10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Hearn &amp; Baker, Chapter 10</a:t>
            </a:r>
          </a:p>
          <a:p>
            <a:r>
              <a:t>Angel, Chapter 6</a:t>
            </a:r>
          </a:p>
          <a:p>
            <a:r>
              <a:t>Watt, Chapter 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flection Model -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4756">
                <a:effectLst>
                  <a:outerShdw blurRad="31242" dist="31242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Reflection Model - Components</a:t>
            </a:r>
          </a:p>
        </p:txBody>
      </p:sp>
      <p:sp>
        <p:nvSpPr>
          <p:cNvPr id="243" name="R, G, B components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R, G, B components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in vector equation</a:t>
            </a:r>
          </a:p>
          <a:p>
            <a:endParaRPr dirty="0"/>
          </a:p>
        </p:txBody>
      </p:sp>
      <p:pic>
        <p:nvPicPr>
          <p:cNvPr id="245" name="image26.pdf" descr="image2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4237" y="2420903"/>
            <a:ext cx="12811788" cy="350364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14E274-6E36-BF40-9EBE-4FC167D5C0E2}"/>
                  </a:ext>
                </a:extLst>
              </p:cNvPr>
              <p:cNvSpPr txBox="1"/>
              <p:nvPr/>
            </p:nvSpPr>
            <p:spPr>
              <a:xfrm>
                <a:off x="3616770" y="7723301"/>
                <a:ext cx="88065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14E274-6E36-BF40-9EBE-4FC167D5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770" y="7723301"/>
                <a:ext cx="8806578" cy="707886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arn’s Light Source Rep.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Warn’s Light Source Rep.</a:t>
            </a:r>
          </a:p>
        </p:txBody>
      </p:sp>
      <p:sp>
        <p:nvSpPr>
          <p:cNvPr id="247" name="The light emitted from the source is given by a cosine function raised to a power.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 marL="321733" indent="-321733">
              <a:lnSpc>
                <a:spcPct val="80000"/>
              </a:lnSpc>
              <a:defRPr sz="3800"/>
            </a:lvl1pPr>
          </a:lstStyle>
          <a:p>
            <a:r>
              <a:rPr lang="en-US" dirty="0"/>
              <a:t>Spotlight</a:t>
            </a:r>
          </a:p>
          <a:p>
            <a:pPr lvl="1"/>
            <a:r>
              <a:rPr lang="en-US" dirty="0"/>
              <a:t>The light emitted from the source is given by a cosine function raised to a power.</a:t>
            </a:r>
          </a:p>
        </p:txBody>
      </p:sp>
      <p:pic>
        <p:nvPicPr>
          <p:cNvPr id="249" name="image27.pdf" descr="image2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8369" y="6239618"/>
            <a:ext cx="4443308" cy="756357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Rectangle"/>
          <p:cNvSpPr/>
          <p:nvPr/>
        </p:nvSpPr>
        <p:spPr>
          <a:xfrm rot="19284119">
            <a:off x="10398557" y="5943849"/>
            <a:ext cx="3221849" cy="58928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251" name="Line"/>
          <p:cNvSpPr/>
          <p:nvPr/>
        </p:nvSpPr>
        <p:spPr>
          <a:xfrm flipV="1">
            <a:off x="10599498" y="5000097"/>
            <a:ext cx="2492588" cy="1980072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52" name="Line"/>
          <p:cNvSpPr/>
          <p:nvPr/>
        </p:nvSpPr>
        <p:spPr>
          <a:xfrm flipH="1" flipV="1">
            <a:off x="10872689" y="4814960"/>
            <a:ext cx="961814" cy="1158240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53" name="Line"/>
          <p:cNvSpPr/>
          <p:nvPr/>
        </p:nvSpPr>
        <p:spPr>
          <a:xfrm flipH="1" flipV="1">
            <a:off x="7124778" y="4106018"/>
            <a:ext cx="4700694" cy="1867182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54" name="Line"/>
          <p:cNvSpPr/>
          <p:nvPr/>
        </p:nvSpPr>
        <p:spPr>
          <a:xfrm>
            <a:off x="7104458" y="4106018"/>
            <a:ext cx="2239717" cy="1855894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grpSp>
        <p:nvGrpSpPr>
          <p:cNvPr id="257" name="Group"/>
          <p:cNvGrpSpPr/>
          <p:nvPr/>
        </p:nvGrpSpPr>
        <p:grpSpPr>
          <a:xfrm>
            <a:off x="6812644" y="3766810"/>
            <a:ext cx="2055701" cy="1929224"/>
            <a:chOff x="0" y="0"/>
            <a:chExt cx="2055699" cy="1929223"/>
          </a:xfrm>
        </p:grpSpPr>
        <p:sp>
          <p:nvSpPr>
            <p:cNvPr id="255" name="Line"/>
            <p:cNvSpPr/>
            <p:nvPr/>
          </p:nvSpPr>
          <p:spPr>
            <a:xfrm rot="2394155">
              <a:off x="179519" y="581874"/>
              <a:ext cx="1968783" cy="425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584" extrusionOk="0">
                  <a:moveTo>
                    <a:pt x="0" y="13584"/>
                  </a:moveTo>
                  <a:cubicBezTo>
                    <a:pt x="6961" y="-672"/>
                    <a:pt x="21476" y="-8016"/>
                    <a:pt x="21600" y="13584"/>
                  </a:cubicBezTo>
                </a:path>
              </a:pathLst>
            </a:custGeom>
            <a:solidFill>
              <a:srgbClr val="FFFF99"/>
            </a:solidFill>
            <a:ln w="25400" cap="flat">
              <a:solidFill>
                <a:srgbClr val="DFDA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굴림"/>
                  <a:ea typeface="굴림"/>
                  <a:cs typeface="굴림"/>
                  <a:sym typeface="굴림"/>
                </a:defRPr>
              </a:pPr>
              <a:endParaRPr sz="3600"/>
            </a:p>
          </p:txBody>
        </p:sp>
        <p:sp>
          <p:nvSpPr>
            <p:cNvPr id="256" name="Line"/>
            <p:cNvSpPr/>
            <p:nvPr/>
          </p:nvSpPr>
          <p:spPr>
            <a:xfrm rot="13194156" flipH="1">
              <a:off x="-92602" y="921375"/>
              <a:ext cx="1968783" cy="425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3584" extrusionOk="0">
                  <a:moveTo>
                    <a:pt x="0" y="13584"/>
                  </a:moveTo>
                  <a:cubicBezTo>
                    <a:pt x="6961" y="-672"/>
                    <a:pt x="21476" y="-8016"/>
                    <a:pt x="21600" y="13584"/>
                  </a:cubicBezTo>
                </a:path>
              </a:pathLst>
            </a:custGeom>
            <a:solidFill>
              <a:srgbClr val="FFFF99"/>
            </a:solidFill>
            <a:ln w="25400" cap="flat">
              <a:solidFill>
                <a:srgbClr val="DFDA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굴림"/>
                  <a:ea typeface="굴림"/>
                  <a:cs typeface="굴림"/>
                  <a:sym typeface="굴림"/>
                </a:defRPr>
              </a:pPr>
              <a:endParaRPr sz="3600"/>
            </a:p>
          </p:txBody>
        </p:sp>
      </p:grpSp>
      <p:sp>
        <p:nvSpPr>
          <p:cNvPr id="258" name="Shape"/>
          <p:cNvSpPr/>
          <p:nvPr/>
        </p:nvSpPr>
        <p:spPr>
          <a:xfrm rot="19103584">
            <a:off x="6432365" y="3365912"/>
            <a:ext cx="688623" cy="864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01" extrusionOk="0">
                <a:moveTo>
                  <a:pt x="0" y="15610"/>
                </a:moveTo>
                <a:cubicBezTo>
                  <a:pt x="5335" y="7805"/>
                  <a:pt x="10713" y="0"/>
                  <a:pt x="10713" y="0"/>
                </a:cubicBezTo>
                <a:cubicBezTo>
                  <a:pt x="10713" y="0"/>
                  <a:pt x="16135" y="7805"/>
                  <a:pt x="21600" y="15610"/>
                </a:cubicBezTo>
                <a:cubicBezTo>
                  <a:pt x="14270" y="21600"/>
                  <a:pt x="4814" y="19930"/>
                  <a:pt x="0" y="15610"/>
                </a:cubicBezTo>
                <a:close/>
              </a:path>
            </a:pathLst>
          </a:custGeom>
          <a:gradFill>
            <a:gsLst>
              <a:gs pos="0">
                <a:srgbClr val="CECE00"/>
              </a:gs>
              <a:gs pos="100000">
                <a:srgbClr val="FFFF00">
                  <a:alpha val="1999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pic>
        <p:nvPicPr>
          <p:cNvPr id="259" name="image28.pdf" descr="image28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87730" y="5842249"/>
            <a:ext cx="654757" cy="715717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Line"/>
          <p:cNvSpPr/>
          <p:nvPr/>
        </p:nvSpPr>
        <p:spPr>
          <a:xfrm>
            <a:off x="7104458" y="4106018"/>
            <a:ext cx="2698047" cy="1058899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pic>
        <p:nvPicPr>
          <p:cNvPr id="261" name="image29.pdf" descr="image29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0645" y="4516933"/>
            <a:ext cx="934721" cy="517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30.pdf" descr="image30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66290" y="4279866"/>
            <a:ext cx="654757" cy="55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31.pdf" descr="image3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57810" y="4830764"/>
            <a:ext cx="467361" cy="636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omas Akenine-Mőller © 2002"/>
          <p:cNvSpPr txBox="1"/>
          <p:nvPr/>
        </p:nvSpPr>
        <p:spPr>
          <a:xfrm>
            <a:off x="11054344" y="9563100"/>
            <a:ext cx="400981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Tomas Akenine-Mőller © 2002</a:t>
            </a:r>
          </a:p>
        </p:txBody>
      </p:sp>
      <p:sp>
        <p:nvSpPr>
          <p:cNvPr id="267" name="What’s lighting and what’s shading?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lighting and what’s shading?</a:t>
            </a:r>
          </a:p>
        </p:txBody>
      </p:sp>
      <p:sp>
        <p:nvSpPr>
          <p:cNvPr id="266" name="Lighting: the interaction between light and matter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Lighting: the interaction between light and matter</a:t>
            </a:r>
          </a:p>
          <a:p>
            <a:r>
              <a:rPr lang="en-US"/>
              <a:t>Shading: do lighting (at vertices) and determine pixel’s colors from these</a:t>
            </a:r>
          </a:p>
          <a:p>
            <a:r>
              <a:rPr lang="en-US"/>
              <a:t>Three types of shading:</a:t>
            </a:r>
          </a:p>
          <a:p>
            <a:pPr lvl="1"/>
            <a:r>
              <a:rPr lang="en-US"/>
              <a:t>Flat, Gouraud, and Phong</a:t>
            </a:r>
          </a:p>
        </p:txBody>
      </p:sp>
      <p:pic>
        <p:nvPicPr>
          <p:cNvPr id="268" name="H:\teaching\adv_cg\lectures\visual_appearance\shading_flat.jpg" descr="H:\teaching\adv_cg\lectures\visual_appearance\shading_fla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7732" y="5300133"/>
            <a:ext cx="4334935" cy="326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H:\teaching\adv_cg\lectures\visual_appearance\shading_goraud.jpg" descr="H:\teaching\adv_cg\lectures\visual_appearance\shading_goraud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93631" y="5300133"/>
            <a:ext cx="4334934" cy="326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H:\teaching\adv_cg\lectures\visual_appearance\shading_phong.jpg" descr="H:\teaching\adv_cg\lectures\visual_appearance\shading_phong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28565" y="5302251"/>
            <a:ext cx="4343966" cy="3233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1" build="p" animBg="1" advAuto="0"/>
      <p:bldP spid="268" grpId="2" animBg="1" advAuto="0"/>
      <p:bldP spid="269" grpId="3" animBg="1" advAuto="0"/>
      <p:bldP spid="270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Interpolative Shading Techniq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z="4466">
                <a:effectLst>
                  <a:outerShdw blurRad="29337" dist="29337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Interpolative Shading Technique</a:t>
            </a:r>
          </a:p>
        </p:txBody>
      </p:sp>
      <p:sp>
        <p:nvSpPr>
          <p:cNvPr id="274" name="To calculate the light intensity over the surface of a polygon by interpolation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 calculate the light intensity over the surface of a polygon by interpolation.</a:t>
            </a:r>
          </a:p>
          <a:p>
            <a:r>
              <a:rPr lang="en-US" dirty="0"/>
              <a:t>Compute lighting per vertex</a:t>
            </a:r>
          </a:p>
          <a:p>
            <a:pPr lvl="1"/>
            <a:r>
              <a:rPr dirty="0" err="1"/>
              <a:t>Gouraud</a:t>
            </a:r>
            <a:r>
              <a:rPr dirty="0"/>
              <a:t> shading</a:t>
            </a:r>
            <a:endParaRPr lang="en-US" dirty="0"/>
          </a:p>
          <a:p>
            <a:pPr lvl="1"/>
            <a:r>
              <a:rPr lang="en-US" dirty="0"/>
              <a:t>Compute lighting at each vertex and interpolate</a:t>
            </a:r>
          </a:p>
          <a:p>
            <a:r>
              <a:rPr lang="en-US" dirty="0"/>
              <a:t>Compute lighting per fragment</a:t>
            </a:r>
            <a:endParaRPr dirty="0"/>
          </a:p>
          <a:p>
            <a:pPr lvl="1"/>
            <a:r>
              <a:rPr dirty="0" err="1"/>
              <a:t>Phong</a:t>
            </a:r>
            <a:r>
              <a:rPr dirty="0"/>
              <a:t> shading</a:t>
            </a:r>
            <a:endParaRPr lang="en-US" dirty="0"/>
          </a:p>
          <a:p>
            <a:pPr lvl="1"/>
            <a:r>
              <a:rPr lang="en-US" dirty="0"/>
              <a:t>Interpolate normal vector and compute lighting at each fragment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uraud Shading -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Gouraud Shading - 1</a:t>
            </a:r>
          </a:p>
        </p:txBody>
      </p:sp>
      <p:sp>
        <p:nvSpPr>
          <p:cNvPr id="277" name="Use the vertex norma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87866" indent="-287866">
              <a:defRPr sz="3400"/>
            </a:pPr>
            <a:r>
              <a:t>Use the vertex normal</a:t>
            </a:r>
          </a:p>
          <a:p>
            <a:pPr marL="287866" indent="-287866">
              <a:defRPr sz="3400"/>
            </a:pPr>
            <a:endParaRPr/>
          </a:p>
          <a:p>
            <a:pPr marL="287866" indent="-287866">
              <a:defRPr sz="3400"/>
            </a:pPr>
            <a:endParaRPr/>
          </a:p>
          <a:p>
            <a:pPr marL="287866" indent="-287866">
              <a:defRPr sz="3400"/>
            </a:pPr>
            <a:r>
              <a:t>Compute the light intensity at each vertex.</a:t>
            </a:r>
          </a:p>
          <a:p>
            <a:pPr marL="287866" indent="-287866">
              <a:defRPr sz="3400"/>
            </a:pPr>
            <a:r>
              <a:t>Intensities at interior points are obtained by interpolation.</a:t>
            </a:r>
          </a:p>
        </p:txBody>
      </p:sp>
      <p:pic>
        <p:nvPicPr>
          <p:cNvPr id="279" name="image36.png" descr="image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5170" y="5439575"/>
            <a:ext cx="6177282" cy="3388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35.pdf" descr="image35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8647" y="2158436"/>
            <a:ext cx="3576321" cy="1142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uraud Shading -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Gouraud Shading - 2</a:t>
            </a:r>
          </a:p>
        </p:txBody>
      </p:sp>
      <p:sp>
        <p:nvSpPr>
          <p:cNvPr id="282" name="Intensity Interpolation (bilinear interpolation)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321733" indent="-321733">
              <a:lnSpc>
                <a:spcPct val="80000"/>
              </a:lnSpc>
              <a:defRPr sz="3800"/>
            </a:lvl1pPr>
          </a:lstStyle>
          <a:p>
            <a:r>
              <a:t>Intensity Interpolation (bilinear interpolation)</a:t>
            </a:r>
          </a:p>
        </p:txBody>
      </p:sp>
      <p:sp>
        <p:nvSpPr>
          <p:cNvPr id="284" name="Line"/>
          <p:cNvSpPr/>
          <p:nvPr/>
        </p:nvSpPr>
        <p:spPr>
          <a:xfrm>
            <a:off x="3992015" y="3937565"/>
            <a:ext cx="8019628" cy="1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85" name="Line"/>
          <p:cNvSpPr/>
          <p:nvPr/>
        </p:nvSpPr>
        <p:spPr>
          <a:xfrm>
            <a:off x="3992015" y="4912925"/>
            <a:ext cx="8019628" cy="1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86" name="Line"/>
          <p:cNvSpPr/>
          <p:nvPr/>
        </p:nvSpPr>
        <p:spPr>
          <a:xfrm>
            <a:off x="3992015" y="5888285"/>
            <a:ext cx="8019628" cy="1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87" name="Line"/>
          <p:cNvSpPr/>
          <p:nvPr/>
        </p:nvSpPr>
        <p:spPr>
          <a:xfrm>
            <a:off x="3992015" y="6863645"/>
            <a:ext cx="8019628" cy="1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88" name="Line"/>
          <p:cNvSpPr/>
          <p:nvPr/>
        </p:nvSpPr>
        <p:spPr>
          <a:xfrm flipH="1">
            <a:off x="5725989" y="3178952"/>
            <a:ext cx="1" cy="4443307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89" name="Line"/>
          <p:cNvSpPr/>
          <p:nvPr/>
        </p:nvSpPr>
        <p:spPr>
          <a:xfrm flipH="1">
            <a:off x="6701349" y="3178952"/>
            <a:ext cx="1" cy="4443307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90" name="Line"/>
          <p:cNvSpPr/>
          <p:nvPr/>
        </p:nvSpPr>
        <p:spPr>
          <a:xfrm flipH="1">
            <a:off x="7676709" y="3178952"/>
            <a:ext cx="1" cy="4443307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91" name="Line"/>
          <p:cNvSpPr/>
          <p:nvPr/>
        </p:nvSpPr>
        <p:spPr>
          <a:xfrm flipH="1">
            <a:off x="8652069" y="3178952"/>
            <a:ext cx="1" cy="4443307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92" name="Line"/>
          <p:cNvSpPr/>
          <p:nvPr/>
        </p:nvSpPr>
        <p:spPr>
          <a:xfrm flipH="1">
            <a:off x="9735803" y="3178952"/>
            <a:ext cx="1" cy="4443307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93" name="Line"/>
          <p:cNvSpPr/>
          <p:nvPr/>
        </p:nvSpPr>
        <p:spPr>
          <a:xfrm flipH="1">
            <a:off x="10819536" y="3178952"/>
            <a:ext cx="1" cy="4443307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94" name="Line"/>
          <p:cNvSpPr/>
          <p:nvPr/>
        </p:nvSpPr>
        <p:spPr>
          <a:xfrm>
            <a:off x="4317135" y="2853831"/>
            <a:ext cx="1842348" cy="1733974"/>
          </a:xfrm>
          <a:prstGeom prst="line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95" name="Line"/>
          <p:cNvSpPr/>
          <p:nvPr/>
        </p:nvSpPr>
        <p:spPr>
          <a:xfrm flipV="1">
            <a:off x="6051108" y="4587804"/>
            <a:ext cx="108374" cy="1733974"/>
          </a:xfrm>
          <a:prstGeom prst="line">
            <a:avLst/>
          </a:prstGeom>
          <a:ln w="25400">
            <a:solidFill>
              <a:srgbClr val="6EA0B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96" name="Line"/>
          <p:cNvSpPr/>
          <p:nvPr/>
        </p:nvSpPr>
        <p:spPr>
          <a:xfrm flipH="1">
            <a:off x="4750629" y="6321778"/>
            <a:ext cx="1300481" cy="1300481"/>
          </a:xfrm>
          <a:prstGeom prst="line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97" name="Line"/>
          <p:cNvSpPr/>
          <p:nvPr/>
        </p:nvSpPr>
        <p:spPr>
          <a:xfrm flipV="1">
            <a:off x="6159483" y="4479431"/>
            <a:ext cx="4118187" cy="108374"/>
          </a:xfrm>
          <a:prstGeom prst="line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98" name="Line"/>
          <p:cNvSpPr/>
          <p:nvPr/>
        </p:nvSpPr>
        <p:spPr>
          <a:xfrm flipV="1">
            <a:off x="10277670" y="2528710"/>
            <a:ext cx="975361" cy="1950722"/>
          </a:xfrm>
          <a:prstGeom prst="line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99" name="Line"/>
          <p:cNvSpPr/>
          <p:nvPr/>
        </p:nvSpPr>
        <p:spPr>
          <a:xfrm>
            <a:off x="6051109" y="6321779"/>
            <a:ext cx="4226561" cy="216747"/>
          </a:xfrm>
          <a:prstGeom prst="line">
            <a:avLst/>
          </a:prstGeom>
          <a:ln w="25400">
            <a:solidFill>
              <a:srgbClr val="6EA0B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00" name="Line"/>
          <p:cNvSpPr/>
          <p:nvPr/>
        </p:nvSpPr>
        <p:spPr>
          <a:xfrm flipV="1">
            <a:off x="10277669" y="4479431"/>
            <a:ext cx="1" cy="2059095"/>
          </a:xfrm>
          <a:prstGeom prst="line">
            <a:avLst/>
          </a:prstGeom>
          <a:ln w="25400">
            <a:solidFill>
              <a:srgbClr val="6EA0B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01" name="Line"/>
          <p:cNvSpPr/>
          <p:nvPr/>
        </p:nvSpPr>
        <p:spPr>
          <a:xfrm>
            <a:off x="10277669" y="6538525"/>
            <a:ext cx="433495" cy="1625601"/>
          </a:xfrm>
          <a:prstGeom prst="line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02" name="Line"/>
          <p:cNvSpPr/>
          <p:nvPr/>
        </p:nvSpPr>
        <p:spPr>
          <a:xfrm rot="15975112">
            <a:off x="7027599" y="3889023"/>
            <a:ext cx="422205" cy="1950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03" name="Line"/>
          <p:cNvSpPr/>
          <p:nvPr/>
        </p:nvSpPr>
        <p:spPr>
          <a:xfrm rot="5301588">
            <a:off x="7894585" y="2197948"/>
            <a:ext cx="535095" cy="4009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04" name="Circle"/>
          <p:cNvSpPr/>
          <p:nvPr/>
        </p:nvSpPr>
        <p:spPr>
          <a:xfrm>
            <a:off x="8083108" y="4411697"/>
            <a:ext cx="216748" cy="21674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05" name="Line"/>
          <p:cNvSpPr/>
          <p:nvPr/>
        </p:nvSpPr>
        <p:spPr>
          <a:xfrm flipH="1" flipV="1">
            <a:off x="8326948" y="4587805"/>
            <a:ext cx="2817708" cy="866987"/>
          </a:xfrm>
          <a:prstGeom prst="line">
            <a:avLst/>
          </a:prstGeom>
          <a:ln w="38100">
            <a:solidFill>
              <a:srgbClr val="80808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pic>
        <p:nvPicPr>
          <p:cNvPr id="306" name="image37.pdf" descr="image3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44656" y="5021297"/>
            <a:ext cx="3686953" cy="984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38.pdf" descr="image38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7616" y="4371057"/>
            <a:ext cx="483165" cy="571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39.pdf" descr="image39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6041" y="4045937"/>
            <a:ext cx="483166" cy="571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40.pdf" descr="image40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93455" y="3395697"/>
            <a:ext cx="408660" cy="444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41.pdf" descr="image4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23553" y="5084516"/>
            <a:ext cx="334152" cy="349957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Circle"/>
          <p:cNvSpPr/>
          <p:nvPr/>
        </p:nvSpPr>
        <p:spPr>
          <a:xfrm>
            <a:off x="6051108" y="4506524"/>
            <a:ext cx="216748" cy="21674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12" name="Circle"/>
          <p:cNvSpPr/>
          <p:nvPr/>
        </p:nvSpPr>
        <p:spPr>
          <a:xfrm>
            <a:off x="10139946" y="4371057"/>
            <a:ext cx="216747" cy="21674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13" name="Line"/>
          <p:cNvSpPr/>
          <p:nvPr/>
        </p:nvSpPr>
        <p:spPr>
          <a:xfrm>
            <a:off x="6094008" y="5409636"/>
            <a:ext cx="4185921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14" name="Circle"/>
          <p:cNvSpPr/>
          <p:nvPr/>
        </p:nvSpPr>
        <p:spPr>
          <a:xfrm>
            <a:off x="8092139" y="5283201"/>
            <a:ext cx="216748" cy="21674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15" name="Circle"/>
          <p:cNvSpPr/>
          <p:nvPr/>
        </p:nvSpPr>
        <p:spPr>
          <a:xfrm>
            <a:off x="5994666" y="5301263"/>
            <a:ext cx="216747" cy="21674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16" name="Circle"/>
          <p:cNvSpPr/>
          <p:nvPr/>
        </p:nvSpPr>
        <p:spPr>
          <a:xfrm>
            <a:off x="10160265" y="5287715"/>
            <a:ext cx="216747" cy="21674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hong Sh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Phong Shading</a:t>
            </a:r>
          </a:p>
        </p:txBody>
      </p:sp>
      <p:sp>
        <p:nvSpPr>
          <p:cNvPr id="318" name="Compute pixel intensity with the interpolated normal at each pixel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321733" indent="-321733">
              <a:lnSpc>
                <a:spcPct val="80000"/>
              </a:lnSpc>
              <a:defRPr sz="3800"/>
            </a:lvl1pPr>
          </a:lstStyle>
          <a:p>
            <a:r>
              <a:t>Compute pixel intensity with the interpolated normal at each pixel</a:t>
            </a:r>
          </a:p>
        </p:txBody>
      </p:sp>
      <p:sp>
        <p:nvSpPr>
          <p:cNvPr id="320" name="Line"/>
          <p:cNvSpPr/>
          <p:nvPr/>
        </p:nvSpPr>
        <p:spPr>
          <a:xfrm>
            <a:off x="3739144" y="4253654"/>
            <a:ext cx="8019628" cy="1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21" name="Line"/>
          <p:cNvSpPr/>
          <p:nvPr/>
        </p:nvSpPr>
        <p:spPr>
          <a:xfrm>
            <a:off x="3739144" y="5229014"/>
            <a:ext cx="8019628" cy="1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22" name="Line"/>
          <p:cNvSpPr/>
          <p:nvPr/>
        </p:nvSpPr>
        <p:spPr>
          <a:xfrm>
            <a:off x="3739144" y="6204374"/>
            <a:ext cx="8019628" cy="1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23" name="Line"/>
          <p:cNvSpPr/>
          <p:nvPr/>
        </p:nvSpPr>
        <p:spPr>
          <a:xfrm>
            <a:off x="3739144" y="7179734"/>
            <a:ext cx="8019628" cy="1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24" name="Line"/>
          <p:cNvSpPr/>
          <p:nvPr/>
        </p:nvSpPr>
        <p:spPr>
          <a:xfrm flipH="1">
            <a:off x="5473118" y="3495039"/>
            <a:ext cx="1" cy="4443308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25" name="Line"/>
          <p:cNvSpPr/>
          <p:nvPr/>
        </p:nvSpPr>
        <p:spPr>
          <a:xfrm flipH="1">
            <a:off x="6448478" y="3495039"/>
            <a:ext cx="1" cy="4443308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26" name="Line"/>
          <p:cNvSpPr/>
          <p:nvPr/>
        </p:nvSpPr>
        <p:spPr>
          <a:xfrm flipH="1">
            <a:off x="7423838" y="3495039"/>
            <a:ext cx="1" cy="4443308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27" name="Line"/>
          <p:cNvSpPr/>
          <p:nvPr/>
        </p:nvSpPr>
        <p:spPr>
          <a:xfrm flipH="1">
            <a:off x="8399198" y="3495039"/>
            <a:ext cx="1" cy="4443308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28" name="Line"/>
          <p:cNvSpPr/>
          <p:nvPr/>
        </p:nvSpPr>
        <p:spPr>
          <a:xfrm flipH="1">
            <a:off x="9482931" y="3495039"/>
            <a:ext cx="1" cy="4443308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29" name="Line"/>
          <p:cNvSpPr/>
          <p:nvPr/>
        </p:nvSpPr>
        <p:spPr>
          <a:xfrm flipH="1">
            <a:off x="10566665" y="3495039"/>
            <a:ext cx="1" cy="4443308"/>
          </a:xfrm>
          <a:prstGeom prst="line">
            <a:avLst/>
          </a:prstGeom>
          <a:ln w="25400">
            <a:solidFill>
              <a:srgbClr val="C0C0C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30" name="Line"/>
          <p:cNvSpPr/>
          <p:nvPr/>
        </p:nvSpPr>
        <p:spPr>
          <a:xfrm>
            <a:off x="4064264" y="3169920"/>
            <a:ext cx="1842348" cy="1733974"/>
          </a:xfrm>
          <a:prstGeom prst="line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31" name="Line"/>
          <p:cNvSpPr/>
          <p:nvPr/>
        </p:nvSpPr>
        <p:spPr>
          <a:xfrm flipV="1">
            <a:off x="5798237" y="4903893"/>
            <a:ext cx="108374" cy="1733974"/>
          </a:xfrm>
          <a:prstGeom prst="line">
            <a:avLst/>
          </a:prstGeom>
          <a:ln w="25400">
            <a:solidFill>
              <a:srgbClr val="6EA0B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32" name="Line"/>
          <p:cNvSpPr/>
          <p:nvPr/>
        </p:nvSpPr>
        <p:spPr>
          <a:xfrm flipH="1">
            <a:off x="4497758" y="6637868"/>
            <a:ext cx="1300481" cy="1300481"/>
          </a:xfrm>
          <a:prstGeom prst="line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33" name="Line"/>
          <p:cNvSpPr/>
          <p:nvPr/>
        </p:nvSpPr>
        <p:spPr>
          <a:xfrm flipV="1">
            <a:off x="5906612" y="4795520"/>
            <a:ext cx="4118187" cy="108374"/>
          </a:xfrm>
          <a:prstGeom prst="line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34" name="Line"/>
          <p:cNvSpPr/>
          <p:nvPr/>
        </p:nvSpPr>
        <p:spPr>
          <a:xfrm flipV="1">
            <a:off x="10024798" y="2844800"/>
            <a:ext cx="975361" cy="1950721"/>
          </a:xfrm>
          <a:prstGeom prst="line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35" name="Line"/>
          <p:cNvSpPr/>
          <p:nvPr/>
        </p:nvSpPr>
        <p:spPr>
          <a:xfrm>
            <a:off x="5798238" y="6637866"/>
            <a:ext cx="4226561" cy="216748"/>
          </a:xfrm>
          <a:prstGeom prst="line">
            <a:avLst/>
          </a:prstGeom>
          <a:ln w="25400">
            <a:solidFill>
              <a:srgbClr val="6EA0B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36" name="Line"/>
          <p:cNvSpPr/>
          <p:nvPr/>
        </p:nvSpPr>
        <p:spPr>
          <a:xfrm flipV="1">
            <a:off x="10024798" y="4795520"/>
            <a:ext cx="1" cy="2059095"/>
          </a:xfrm>
          <a:prstGeom prst="line">
            <a:avLst/>
          </a:prstGeom>
          <a:ln w="25400">
            <a:solidFill>
              <a:srgbClr val="6EA0B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37" name="Line"/>
          <p:cNvSpPr/>
          <p:nvPr/>
        </p:nvSpPr>
        <p:spPr>
          <a:xfrm>
            <a:off x="10024797" y="6854614"/>
            <a:ext cx="433494" cy="1625601"/>
          </a:xfrm>
          <a:prstGeom prst="line">
            <a:avLst/>
          </a:prstGeom>
          <a:ln w="25400">
            <a:solidFill>
              <a:srgbClr val="008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38" name="Line"/>
          <p:cNvSpPr/>
          <p:nvPr/>
        </p:nvSpPr>
        <p:spPr>
          <a:xfrm rot="15975112">
            <a:off x="6719410" y="4264944"/>
            <a:ext cx="541868" cy="1950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39" name="Line"/>
          <p:cNvSpPr/>
          <p:nvPr/>
        </p:nvSpPr>
        <p:spPr>
          <a:xfrm rot="5301588">
            <a:off x="7641714" y="2514037"/>
            <a:ext cx="535095" cy="4009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40" name="Circle"/>
          <p:cNvSpPr/>
          <p:nvPr/>
        </p:nvSpPr>
        <p:spPr>
          <a:xfrm>
            <a:off x="7830237" y="4727786"/>
            <a:ext cx="216748" cy="21674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pic>
        <p:nvPicPr>
          <p:cNvPr id="341" name="image42.pdf" descr="image4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8290" y="5337386"/>
            <a:ext cx="4321388" cy="984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43.pdf" descr="image4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7357" y="3397956"/>
            <a:ext cx="629922" cy="571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44.pdf" descr="image4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81243" y="3106703"/>
            <a:ext cx="632179" cy="571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40.pdf" descr="image40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95428" y="3756942"/>
            <a:ext cx="408660" cy="444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41.pdf" descr="image4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81970" y="5554134"/>
            <a:ext cx="334152" cy="349957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ircle"/>
          <p:cNvSpPr/>
          <p:nvPr/>
        </p:nvSpPr>
        <p:spPr>
          <a:xfrm>
            <a:off x="5798237" y="4822613"/>
            <a:ext cx="216748" cy="21674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47" name="Circle"/>
          <p:cNvSpPr/>
          <p:nvPr/>
        </p:nvSpPr>
        <p:spPr>
          <a:xfrm>
            <a:off x="9887073" y="4687146"/>
            <a:ext cx="216748" cy="21674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48" name="Line"/>
          <p:cNvSpPr/>
          <p:nvPr/>
        </p:nvSpPr>
        <p:spPr>
          <a:xfrm flipH="1" flipV="1">
            <a:off x="5798237" y="3998526"/>
            <a:ext cx="119664" cy="918915"/>
          </a:xfrm>
          <a:prstGeom prst="line">
            <a:avLst/>
          </a:prstGeom>
          <a:ln w="50800">
            <a:solidFill>
              <a:srgbClr val="80808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49" name="Line"/>
          <p:cNvSpPr/>
          <p:nvPr/>
        </p:nvSpPr>
        <p:spPr>
          <a:xfrm flipV="1">
            <a:off x="9990932" y="3964658"/>
            <a:ext cx="85797" cy="819575"/>
          </a:xfrm>
          <a:prstGeom prst="line">
            <a:avLst/>
          </a:prstGeom>
          <a:ln w="50800">
            <a:solidFill>
              <a:srgbClr val="80808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50" name="Line"/>
          <p:cNvSpPr/>
          <p:nvPr/>
        </p:nvSpPr>
        <p:spPr>
          <a:xfrm flipV="1">
            <a:off x="7945384" y="3874347"/>
            <a:ext cx="31610" cy="941495"/>
          </a:xfrm>
          <a:prstGeom prst="line">
            <a:avLst/>
          </a:prstGeom>
          <a:ln w="50800">
            <a:solidFill>
              <a:srgbClr val="80808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pic>
        <p:nvPicPr>
          <p:cNvPr id="351" name="image45.pdf" descr="image45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36354" y="3255715"/>
            <a:ext cx="521547" cy="442526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Line"/>
          <p:cNvSpPr/>
          <p:nvPr/>
        </p:nvSpPr>
        <p:spPr>
          <a:xfrm>
            <a:off x="5841137" y="5725725"/>
            <a:ext cx="4185921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53" name="Circle"/>
          <p:cNvSpPr/>
          <p:nvPr/>
        </p:nvSpPr>
        <p:spPr>
          <a:xfrm>
            <a:off x="7839268" y="5599288"/>
            <a:ext cx="216748" cy="21674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54" name="Circle"/>
          <p:cNvSpPr/>
          <p:nvPr/>
        </p:nvSpPr>
        <p:spPr>
          <a:xfrm>
            <a:off x="5741793" y="5617352"/>
            <a:ext cx="216748" cy="21674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55" name="Circle"/>
          <p:cNvSpPr/>
          <p:nvPr/>
        </p:nvSpPr>
        <p:spPr>
          <a:xfrm>
            <a:off x="9907393" y="5603804"/>
            <a:ext cx="216748" cy="21674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굴림"/>
                <a:ea typeface="굴림"/>
                <a:cs typeface="굴림"/>
                <a:sym typeface="굴림"/>
              </a:defRPr>
            </a:pPr>
            <a:endParaRPr sz="3600"/>
          </a:p>
        </p:txBody>
      </p:sp>
      <p:sp>
        <p:nvSpPr>
          <p:cNvPr id="356" name="Line"/>
          <p:cNvSpPr/>
          <p:nvPr/>
        </p:nvSpPr>
        <p:spPr>
          <a:xfrm flipH="1" flipV="1">
            <a:off x="5509242" y="4991947"/>
            <a:ext cx="340926" cy="722490"/>
          </a:xfrm>
          <a:prstGeom prst="line">
            <a:avLst/>
          </a:prstGeom>
          <a:ln w="50800">
            <a:solidFill>
              <a:srgbClr val="80808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57" name="Line"/>
          <p:cNvSpPr/>
          <p:nvPr/>
        </p:nvSpPr>
        <p:spPr>
          <a:xfrm flipV="1">
            <a:off x="10020282" y="4870028"/>
            <a:ext cx="216748" cy="830863"/>
          </a:xfrm>
          <a:prstGeom prst="line">
            <a:avLst/>
          </a:prstGeom>
          <a:ln w="50800">
            <a:solidFill>
              <a:srgbClr val="80808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58" name="Line"/>
          <p:cNvSpPr/>
          <p:nvPr/>
        </p:nvSpPr>
        <p:spPr>
          <a:xfrm flipH="1" flipV="1">
            <a:off x="7778309" y="5030328"/>
            <a:ext cx="164818" cy="670562"/>
          </a:xfrm>
          <a:prstGeom prst="line">
            <a:avLst/>
          </a:prstGeom>
          <a:ln w="50800">
            <a:solidFill>
              <a:srgbClr val="80808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59" name="Line"/>
          <p:cNvSpPr/>
          <p:nvPr/>
        </p:nvSpPr>
        <p:spPr>
          <a:xfrm flipH="1" flipV="1">
            <a:off x="8074078" y="4903893"/>
            <a:ext cx="2384215" cy="866988"/>
          </a:xfrm>
          <a:prstGeom prst="line">
            <a:avLst/>
          </a:prstGeom>
          <a:ln w="38100">
            <a:solidFill>
              <a:schemeClr val="accent6">
                <a:hueOff val="-7707674"/>
                <a:satOff val="-15481"/>
                <a:lumOff val="-16195"/>
              </a:schemeClr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uraud v.s. Phong Sh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5336">
                <a:effectLst>
                  <a:outerShdw blurRad="35052" dist="35052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Gouraud v.s. Phong Shading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26238C-DFF7-6144-8468-D6B671C0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3" name="image46.png" descr="image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3402" y="2600960"/>
            <a:ext cx="11162455" cy="5664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uraud Shad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5684">
                <a:effectLst>
                  <a:outerShdw blurRad="37338" dist="37338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Gouraud Shading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611BD0-33FD-F549-9F0E-3C7F60400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9" name="image47.png" descr="image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0318" y="2709333"/>
            <a:ext cx="7902223" cy="5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hong Shad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Phong Shading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126B86-F7F0-9143-8B90-81C248275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3" name="image48.png" descr="image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0318" y="2709333"/>
            <a:ext cx="7902223" cy="5924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ocal and Global Reflection Models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414781">
              <a:defRPr sz="4118">
                <a:effectLst>
                  <a:outerShdw blurRad="27050" dist="27050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/>
              <a:t>Local and Global Reflection Models</a:t>
            </a:r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A7BD04DB-9D5D-D547-9866-AF4BA2026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rcRect l="926" r="53703" b="8332"/>
          <a:stretch>
            <a:fillRect/>
          </a:stretch>
        </p:blipFill>
        <p:spPr>
          <a:xfrm>
            <a:off x="3716567" y="2537741"/>
            <a:ext cx="4603611" cy="5168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rcRect l="54629" b="8332"/>
          <a:stretch>
            <a:fillRect/>
          </a:stretch>
        </p:blipFill>
        <p:spPr>
          <a:xfrm>
            <a:off x="9367784" y="2619022"/>
            <a:ext cx="4540392" cy="509580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ocal reflection"/>
          <p:cNvSpPr txBox="1"/>
          <p:nvPr/>
        </p:nvSpPr>
        <p:spPr>
          <a:xfrm>
            <a:off x="3269373" y="7519921"/>
            <a:ext cx="234839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Local reflection</a:t>
            </a:r>
          </a:p>
        </p:txBody>
      </p:sp>
      <p:sp>
        <p:nvSpPr>
          <p:cNvPr id="135" name="Global reflection"/>
          <p:cNvSpPr txBox="1"/>
          <p:nvPr/>
        </p:nvSpPr>
        <p:spPr>
          <a:xfrm>
            <a:off x="9146550" y="7519921"/>
            <a:ext cx="251511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Global reflection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uraud v.s. Phong Sh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5336">
                <a:effectLst>
                  <a:outerShdw blurRad="35052" dist="35052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Gouraud v.s. Phong Shading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A8E655-892C-3C44-BFE3-097186B53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7" name="image48.png" descr="image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8505" y="3576320"/>
            <a:ext cx="5852161" cy="4386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47.png" descr="image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9598" y="3576320"/>
            <a:ext cx="5852161" cy="4386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nderer Shading O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5684">
                <a:effectLst>
                  <a:outerShdw blurRad="37338" dist="37338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Renderer Shading Options</a:t>
            </a:r>
          </a:p>
        </p:txBody>
      </p:sp>
      <p:sp>
        <p:nvSpPr>
          <p:cNvPr id="380" name="Wirefram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Wireframe</a:t>
            </a:r>
          </a:p>
          <a:p>
            <a:r>
              <a:t>Flat Shaded Polygons (Flat Shading)</a:t>
            </a:r>
          </a:p>
          <a:p>
            <a:r>
              <a:t>Gouraud Shading</a:t>
            </a:r>
          </a:p>
          <a:p>
            <a:r>
              <a:t>Phong Shading</a:t>
            </a:r>
          </a:p>
          <a:p>
            <a:r>
              <a:t>Mixing Phong and Gouraud Shading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</a:defRPr>
            </a:pPr>
            <a:r>
              <a:t>Diffuse objects : Gouraud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</a:defRPr>
            </a:pPr>
            <a:r>
              <a:t>Diffuse + Specular objects: Phong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Renderer Shading Option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4400">
                <a:effectLst>
                  <a:outerShdw blurRad="33528" dist="33528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Renderer Shading Option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22CA2-FF0F-A442-B8E2-3909EBA3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5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3641" y="2068124"/>
            <a:ext cx="4118188" cy="3086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50.png" descr="image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68815" y="2068124"/>
            <a:ext cx="4118188" cy="3086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51.png" descr="image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67855" y="5319324"/>
            <a:ext cx="4118188" cy="3086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OpenGL ligh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US" dirty="0"/>
              <a:t>Basic OpenGL </a:t>
            </a:r>
            <a:r>
              <a:rPr lang="en-US" dirty="0" err="1"/>
              <a:t>Phong</a:t>
            </a:r>
            <a:r>
              <a:rPr lang="en-US" dirty="0"/>
              <a:t> Shading</a:t>
            </a:r>
            <a:endParaRPr dirty="0"/>
          </a:p>
        </p:txBody>
      </p:sp>
      <p:sp>
        <p:nvSpPr>
          <p:cNvPr id="389" name="Enabling lighting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Vertex shader</a:t>
            </a:r>
            <a:endParaRPr dirty="0"/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</a:defRPr>
            </a:pPr>
            <a:r>
              <a:rPr lang="en-US" dirty="0"/>
              <a:t>Needs normal vector as a vertex attribute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</a:defRPr>
            </a:pPr>
            <a:r>
              <a:rPr lang="en-US" dirty="0"/>
              <a:t>Steps</a:t>
            </a:r>
          </a:p>
          <a:p>
            <a:pPr lvl="2">
              <a:buClr>
                <a:srgbClr val="CCAF0A"/>
              </a:buClr>
              <a:defRPr>
                <a:solidFill>
                  <a:srgbClr val="3B3B3B"/>
                </a:solidFill>
              </a:defRPr>
            </a:pPr>
            <a:r>
              <a:rPr lang="en-US" dirty="0"/>
              <a:t>Create a array buffer for normal vectors</a:t>
            </a:r>
          </a:p>
          <a:p>
            <a:pPr lvl="2">
              <a:buClr>
                <a:srgbClr val="CCAF0A"/>
              </a:buClr>
              <a:defRPr>
                <a:solidFill>
                  <a:srgbClr val="3B3B3B"/>
                </a:solidFill>
              </a:defRPr>
            </a:pPr>
            <a:r>
              <a:rPr lang="en-US" dirty="0"/>
              <a:t>Fill the buffer with data</a:t>
            </a:r>
          </a:p>
          <a:p>
            <a:pPr lvl="2">
              <a:buClr>
                <a:srgbClr val="CCAF0A"/>
              </a:buClr>
              <a:defRPr>
                <a:solidFill>
                  <a:srgbClr val="3B3B3B"/>
                </a:solidFill>
              </a:defRPr>
            </a:pPr>
            <a:r>
              <a:rPr lang="en-US" dirty="0"/>
              <a:t>Attach the buffer to the vertex array</a:t>
            </a:r>
            <a:endParaRPr dirty="0"/>
          </a:p>
          <a:p>
            <a:pPr lvl="1"/>
            <a:r>
              <a:rPr lang="en-US" dirty="0"/>
              <a:t>Transform normal vector</a:t>
            </a:r>
            <a:endParaRPr dirty="0"/>
          </a:p>
          <a:p>
            <a:pPr lvl="2">
              <a:buClr>
                <a:srgbClr val="CCAF0A"/>
              </a:buClr>
              <a:defRPr>
                <a:solidFill>
                  <a:srgbClr val="3B3B3B"/>
                </a:solidFill>
              </a:defRPr>
            </a:pPr>
            <a:r>
              <a:rPr lang="en-US" dirty="0"/>
              <a:t>Compute the transformed normal vector based on the model transformation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</a:defRPr>
            </a:pPr>
            <a:r>
              <a:rPr lang="en-US" dirty="0"/>
              <a:t>Send it to the fragment shader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0169-E542-2C4C-B13C-BEA7F99F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OpenGL </a:t>
            </a:r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9661A-636E-0043-960B-74D8D7FA2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uniform variables are required</a:t>
            </a:r>
          </a:p>
          <a:p>
            <a:pPr lvl="1"/>
            <a:r>
              <a:rPr lang="en-US" dirty="0"/>
              <a:t>Diffuse color</a:t>
            </a:r>
          </a:p>
          <a:p>
            <a:pPr lvl="1"/>
            <a:r>
              <a:rPr lang="en-US" dirty="0"/>
              <a:t>Specular color</a:t>
            </a:r>
          </a:p>
          <a:p>
            <a:pPr lvl="2"/>
            <a:r>
              <a:rPr lang="en-US" dirty="0"/>
              <a:t>Ambient color?</a:t>
            </a:r>
          </a:p>
          <a:p>
            <a:pPr lvl="1"/>
            <a:r>
              <a:rPr lang="en-US" dirty="0"/>
              <a:t>Shininess</a:t>
            </a:r>
          </a:p>
          <a:p>
            <a:pPr lvl="1"/>
            <a:r>
              <a:rPr lang="en-US" dirty="0"/>
              <a:t>Light position (or L for directional light)</a:t>
            </a:r>
          </a:p>
          <a:p>
            <a:pPr lvl="1"/>
            <a:r>
              <a:rPr lang="en-US" dirty="0"/>
              <a:t>Light color (intensity)</a:t>
            </a:r>
          </a:p>
          <a:p>
            <a:pPr lvl="1"/>
            <a:r>
              <a:rPr lang="en-US" dirty="0"/>
              <a:t>Camera position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37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5926-DD4F-F445-904B-1C592CF1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3E582-0A23-1340-9BAF-C8478F655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Directional Light</a:t>
            </a:r>
          </a:p>
          <a:p>
            <a:pPr lvl="1"/>
            <a:r>
              <a:rPr lang="en-US" dirty="0"/>
              <a:t>vec3 </a:t>
            </a:r>
            <a:r>
              <a:rPr lang="en-US" dirty="0" err="1"/>
              <a:t>I_diff</a:t>
            </a:r>
            <a:r>
              <a:rPr lang="en-US" dirty="0"/>
              <a:t> = </a:t>
            </a:r>
            <a:r>
              <a:rPr lang="en-US" dirty="0" err="1"/>
              <a:t>colorDiff.rgb</a:t>
            </a:r>
            <a:r>
              <a:rPr lang="en-US" dirty="0"/>
              <a:t> * clamp( dot ( N, L ), 0, 1) * </a:t>
            </a:r>
            <a:r>
              <a:rPr lang="en-US" dirty="0" err="1"/>
              <a:t>lightColor</a:t>
            </a:r>
            <a:r>
              <a:rPr lang="en-US" dirty="0"/>
              <a:t>;</a:t>
            </a:r>
          </a:p>
          <a:p>
            <a:pPr lvl="2"/>
            <a:r>
              <a:rPr lang="en-US" dirty="0"/>
              <a:t>// N is normal vector</a:t>
            </a:r>
          </a:p>
          <a:p>
            <a:pPr lvl="2"/>
            <a:r>
              <a:rPr lang="en-US" dirty="0"/>
              <a:t>// L is light direction (to light)</a:t>
            </a:r>
          </a:p>
          <a:p>
            <a:pPr lvl="1"/>
            <a:r>
              <a:rPr lang="en-US" dirty="0"/>
              <a:t>vec3 </a:t>
            </a:r>
            <a:r>
              <a:rPr lang="en-US" dirty="0" err="1"/>
              <a:t>I_spec</a:t>
            </a:r>
            <a:r>
              <a:rPr lang="en-US" dirty="0"/>
              <a:t> = </a:t>
            </a:r>
            <a:r>
              <a:rPr lang="en-US" dirty="0" err="1"/>
              <a:t>colorSpec</a:t>
            </a:r>
            <a:r>
              <a:rPr lang="en-US" dirty="0"/>
              <a:t> * pow( clamp(dot ( R, V ),0,1), shininess) * clamp( dot ( N, L ), 0, 1) * </a:t>
            </a:r>
            <a:r>
              <a:rPr lang="en-US" dirty="0" err="1"/>
              <a:t>lightColor</a:t>
            </a:r>
            <a:r>
              <a:rPr lang="en-US" dirty="0"/>
              <a:t>;</a:t>
            </a:r>
          </a:p>
          <a:p>
            <a:pPr lvl="2"/>
            <a:r>
              <a:rPr lang="en-US" dirty="0"/>
              <a:t>// R is reflection vector</a:t>
            </a:r>
          </a:p>
          <a:p>
            <a:pPr lvl="2"/>
            <a:r>
              <a:rPr lang="en-US" dirty="0"/>
              <a:t>// V is view vector (object to camera)</a:t>
            </a:r>
          </a:p>
          <a:p>
            <a:r>
              <a:rPr lang="en-US" dirty="0"/>
              <a:t>How we compute all the values?</a:t>
            </a:r>
          </a:p>
          <a:p>
            <a:pPr lvl="1"/>
            <a:r>
              <a:rPr lang="en-US" dirty="0"/>
              <a:t>N, L, R, and V</a:t>
            </a:r>
          </a:p>
        </p:txBody>
      </p:sp>
    </p:spTree>
    <p:extLst>
      <p:ext uri="{BB962C8B-B14F-4D97-AF65-F5344CB8AC3E}">
        <p14:creationId xmlns:p14="http://schemas.microsoft.com/office/powerpoint/2010/main" val="3010349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2419-08E7-B14F-8756-2E45F9DB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6133D-BDAE-A34A-99A9-ED08ABF15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Vertex Shader</a:t>
            </a:r>
          </a:p>
          <a:p>
            <a:pPr lvl="1"/>
            <a:r>
              <a:rPr lang="en-US" dirty="0"/>
              <a:t>out vec3 normal;		// normal vector</a:t>
            </a:r>
          </a:p>
          <a:p>
            <a:pPr lvl="1"/>
            <a:r>
              <a:rPr lang="en-US" dirty="0"/>
              <a:t>out vec3 </a:t>
            </a:r>
            <a:r>
              <a:rPr lang="en-US" dirty="0" err="1"/>
              <a:t>worldPos</a:t>
            </a:r>
            <a:r>
              <a:rPr lang="en-US" dirty="0"/>
              <a:t>;	// world coordinate of the point</a:t>
            </a:r>
          </a:p>
          <a:p>
            <a:r>
              <a:rPr lang="en-US" dirty="0"/>
              <a:t>In Fragment Shader</a:t>
            </a:r>
          </a:p>
          <a:p>
            <a:pPr lvl="1"/>
            <a:r>
              <a:rPr lang="en-US" dirty="0"/>
              <a:t>in vec3 normal;</a:t>
            </a:r>
          </a:p>
          <a:p>
            <a:pPr lvl="1"/>
            <a:r>
              <a:rPr lang="en-US" dirty="0"/>
              <a:t>in vec3 </a:t>
            </a:r>
            <a:r>
              <a:rPr lang="en-US" dirty="0" err="1"/>
              <a:t>worldPos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vec3 </a:t>
            </a:r>
            <a:r>
              <a:rPr lang="en-US" dirty="0" err="1"/>
              <a:t>cameraPos</a:t>
            </a:r>
            <a:r>
              <a:rPr lang="en-US" dirty="0"/>
              <a:t>;	// Camera position in </a:t>
            </a:r>
            <a:r>
              <a:rPr lang="en-US" dirty="0" err="1"/>
              <a:t>wc</a:t>
            </a:r>
            <a:endParaRPr lang="en-US" dirty="0"/>
          </a:p>
          <a:p>
            <a:pPr lvl="1"/>
            <a:r>
              <a:rPr lang="en-US" dirty="0"/>
              <a:t>uniform vec3 </a:t>
            </a:r>
            <a:r>
              <a:rPr lang="en-US" dirty="0" err="1"/>
              <a:t>lightPos</a:t>
            </a:r>
            <a:r>
              <a:rPr lang="en-US" dirty="0"/>
              <a:t>;		// The position of light in </a:t>
            </a:r>
            <a:r>
              <a:rPr lang="en-US" dirty="0" err="1"/>
              <a:t>wc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20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F4A7-373A-544F-873B-47B59490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Phong</a:t>
            </a:r>
            <a:r>
              <a:rPr lang="en-US" dirty="0"/>
              <a:t> Shading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EC402-3EEA-9F4A-BB5D-9B052F06B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per fragment data</a:t>
            </a:r>
          </a:p>
          <a:p>
            <a:pPr lvl="1"/>
            <a:r>
              <a:rPr lang="en-US" dirty="0"/>
              <a:t>vec3 N = normalize( normal );	// This is the key of </a:t>
            </a:r>
            <a:r>
              <a:rPr lang="en-US" dirty="0" err="1"/>
              <a:t>Phong</a:t>
            </a:r>
            <a:r>
              <a:rPr lang="en-US" dirty="0"/>
              <a:t> shading</a:t>
            </a:r>
          </a:p>
          <a:p>
            <a:pPr lvl="1"/>
            <a:r>
              <a:rPr lang="en-US" dirty="0"/>
              <a:t>vec3 </a:t>
            </a:r>
            <a:r>
              <a:rPr lang="en-US" dirty="0" err="1"/>
              <a:t>toLight</a:t>
            </a:r>
            <a:r>
              <a:rPr lang="en-US" dirty="0"/>
              <a:t> = </a:t>
            </a:r>
            <a:r>
              <a:rPr lang="en-US" dirty="0" err="1"/>
              <a:t>lightPos</a:t>
            </a:r>
            <a:r>
              <a:rPr lang="en-US" dirty="0"/>
              <a:t> - </a:t>
            </a:r>
            <a:r>
              <a:rPr lang="en-US" dirty="0" err="1"/>
              <a:t>worldPos</a:t>
            </a:r>
            <a:r>
              <a:rPr lang="en-US" dirty="0"/>
              <a:t>; // vector to light</a:t>
            </a:r>
          </a:p>
          <a:p>
            <a:pPr lvl="1"/>
            <a:r>
              <a:rPr lang="en-US" dirty="0"/>
              <a:t>vec3 L = normalize( </a:t>
            </a:r>
            <a:r>
              <a:rPr lang="en-US" dirty="0" err="1"/>
              <a:t>toLight</a:t>
            </a:r>
            <a:r>
              <a:rPr lang="en-US" dirty="0"/>
              <a:t> );	// light direction</a:t>
            </a:r>
          </a:p>
          <a:p>
            <a:pPr lvl="1"/>
            <a:r>
              <a:rPr lang="en-US" dirty="0"/>
              <a:t>vec3 V = normalize( </a:t>
            </a:r>
            <a:r>
              <a:rPr lang="en-US" dirty="0" err="1"/>
              <a:t>cameraPos</a:t>
            </a:r>
            <a:r>
              <a:rPr lang="en-US" dirty="0"/>
              <a:t> - </a:t>
            </a:r>
            <a:r>
              <a:rPr lang="en-US" dirty="0" err="1"/>
              <a:t>worldPos</a:t>
            </a:r>
            <a:r>
              <a:rPr lang="en-US" dirty="0"/>
              <a:t> ); // to camera</a:t>
            </a:r>
          </a:p>
          <a:p>
            <a:pPr lvl="1"/>
            <a:r>
              <a:rPr lang="en-US" dirty="0"/>
              <a:t>vec3 R = N*(dot(L,N))*2 - L;</a:t>
            </a:r>
          </a:p>
          <a:p>
            <a:pPr lvl="2"/>
            <a:r>
              <a:rPr lang="en-US" dirty="0"/>
              <a:t>// R + L = N * (dot( L, N ) )*2</a:t>
            </a:r>
          </a:p>
          <a:p>
            <a:pPr lvl="1"/>
            <a:r>
              <a:rPr lang="en-US" dirty="0"/>
              <a:t>vec3 I = // compute diffuse</a:t>
            </a:r>
          </a:p>
          <a:p>
            <a:pPr lvl="1"/>
            <a:r>
              <a:rPr lang="en-US" dirty="0"/>
              <a:t>I+= // compute specular</a:t>
            </a:r>
          </a:p>
          <a:p>
            <a:pPr lvl="1"/>
            <a:r>
              <a:rPr lang="en-US" dirty="0"/>
              <a:t>I+= // add ambient color as required.</a:t>
            </a:r>
          </a:p>
          <a:p>
            <a:pPr lvl="1"/>
            <a:r>
              <a:rPr lang="en-US" dirty="0" err="1"/>
              <a:t>out_Color</a:t>
            </a:r>
            <a:r>
              <a:rPr lang="en-US" dirty="0"/>
              <a:t> = vec4( I, </a:t>
            </a:r>
            <a:r>
              <a:rPr lang="en-US" dirty="0" err="1"/>
              <a:t>diffColor.a</a:t>
            </a:r>
            <a:r>
              <a:rPr lang="en-US" dirty="0"/>
              <a:t> );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97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900D-BC3B-9F45-B62F-F16F750F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2D88-D907-F749-8ED4-C5C600E4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intensity decrease with the distance</a:t>
            </a:r>
          </a:p>
          <a:p>
            <a:pPr lvl="1"/>
            <a:r>
              <a:rPr lang="en-US" dirty="0"/>
              <a:t>vec3 </a:t>
            </a:r>
            <a:r>
              <a:rPr lang="en-US" dirty="0" err="1"/>
              <a:t>lightInt</a:t>
            </a:r>
            <a:r>
              <a:rPr lang="en-US" dirty="0"/>
              <a:t> = </a:t>
            </a:r>
            <a:r>
              <a:rPr lang="en-US" dirty="0" err="1"/>
              <a:t>lightColor</a:t>
            </a:r>
            <a:r>
              <a:rPr lang="en-US" dirty="0"/>
              <a:t> / dot( </a:t>
            </a:r>
            <a:r>
              <a:rPr lang="en-US" dirty="0" err="1"/>
              <a:t>toLight</a:t>
            </a:r>
            <a:r>
              <a:rPr lang="en-US" dirty="0"/>
              <a:t>, </a:t>
            </a:r>
            <a:r>
              <a:rPr lang="en-US" dirty="0" err="1"/>
              <a:t>toLight</a:t>
            </a:r>
            <a:r>
              <a:rPr lang="en-US" dirty="0"/>
              <a:t> );</a:t>
            </a:r>
          </a:p>
          <a:p>
            <a:r>
              <a:rPr lang="en-US" dirty="0"/>
              <a:t>Color from the file</a:t>
            </a:r>
          </a:p>
          <a:p>
            <a:pPr lvl="1"/>
            <a:r>
              <a:rPr lang="en-US" dirty="0"/>
              <a:t>diffuse color, specular color, and shininess are in</a:t>
            </a:r>
          </a:p>
          <a:p>
            <a:pPr lvl="1"/>
            <a:r>
              <a:rPr lang="en-US" dirty="0" err="1"/>
              <a:t>diffuseColor</a:t>
            </a:r>
            <a:r>
              <a:rPr lang="en-US" dirty="0"/>
              <a:t>[0], </a:t>
            </a:r>
            <a:r>
              <a:rPr lang="en-US" dirty="0" err="1"/>
              <a:t>specularColor</a:t>
            </a:r>
            <a:r>
              <a:rPr lang="en-US" dirty="0"/>
              <a:t>[0], and shininess[0]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06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37E0-DA72-3445-87BC-C0C32886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sRGB vs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36338-3E0F-564F-9BC9-687B80AFF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 Response of Display</a:t>
            </a:r>
          </a:p>
          <a:p>
            <a:pPr lvl="1"/>
            <a:r>
              <a:rPr lang="en-US" dirty="0"/>
              <a:t>0 is black</a:t>
            </a:r>
          </a:p>
          <a:p>
            <a:pPr lvl="1"/>
            <a:r>
              <a:rPr lang="en-US" dirty="0"/>
              <a:t>1 is white</a:t>
            </a:r>
          </a:p>
          <a:p>
            <a:pPr lvl="1"/>
            <a:r>
              <a:rPr lang="en-US" dirty="0"/>
              <a:t>0.5?  (</a:t>
            </a:r>
            <a:r>
              <a:rPr lang="en-US" dirty="0">
                <a:hlinkClick r:id="rId2"/>
              </a:rPr>
              <a:t>https://en.wikipedia.org/wiki/SRGB</a:t>
            </a:r>
            <a:r>
              <a:rPr lang="en-US" dirty="0"/>
              <a:t>)</a:t>
            </a:r>
          </a:p>
          <a:p>
            <a:r>
              <a:rPr lang="en-US" dirty="0"/>
              <a:t>Display</a:t>
            </a:r>
          </a:p>
          <a:p>
            <a:pPr lvl="1"/>
            <a:r>
              <a:rPr lang="en-US" dirty="0"/>
              <a:t>Traditional CRT</a:t>
            </a:r>
          </a:p>
          <a:p>
            <a:pPr lvl="1"/>
            <a:r>
              <a:rPr lang="en-US" dirty="0"/>
              <a:t>Non-linear response (voltage vs </a:t>
            </a:r>
            <a:r>
              <a:rPr lang="en-US" dirty="0" err="1"/>
              <a:t>Luma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standard for “non-linear” response is called “sRGB”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48215-C8C6-204D-A94D-1FEFE26E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931" y="7317460"/>
            <a:ext cx="10347960" cy="202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8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hree Reflection Phenomen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5162">
                <a:effectLst>
                  <a:outerShdw blurRad="33909" dist="33909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Three Reflection Phenomena</a:t>
            </a:r>
          </a:p>
        </p:txBody>
      </p:sp>
      <p:sp>
        <p:nvSpPr>
          <p:cNvPr id="137" name="Perfect specular reflectio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Perfect specular reflection</a:t>
            </a:r>
          </a:p>
          <a:p>
            <a:pPr lvl="1"/>
            <a:r>
              <a:t>Mirror</a:t>
            </a:r>
          </a:p>
          <a:p>
            <a:r>
              <a:t>Imperfect specular reflection</a:t>
            </a:r>
          </a:p>
          <a:p>
            <a:pPr lvl="1"/>
            <a:r>
              <a:t>Rough surface (collection of tiny mirrors, different orientations)</a:t>
            </a:r>
          </a:p>
          <a:p>
            <a:r>
              <a:t>Perfect diffuse reflection</a:t>
            </a:r>
          </a:p>
          <a:p>
            <a:pPr lvl="1"/>
            <a:r>
              <a:t>Reflects the light equally in all directions</a:t>
            </a:r>
          </a:p>
          <a:p>
            <a:pPr lvl="1"/>
            <a:r>
              <a:t>Matte (non-glossy): perfect diffuse surface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83CE-5C33-504D-943D-6EB32C9B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sRGB vs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894AD-7164-974C-A5C1-9C7E258C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system simulates CRT display</a:t>
            </a:r>
          </a:p>
          <a:p>
            <a:pPr lvl="1"/>
            <a:r>
              <a:rPr lang="en-US" dirty="0"/>
              <a:t>The color value are treated as “Voltage”, not “intensity”</a:t>
            </a:r>
          </a:p>
          <a:p>
            <a:pPr lvl="1"/>
            <a:r>
              <a:rPr lang="en-US" dirty="0"/>
              <a:t>The most of image files are written as voltage (more precisely sRGB) not RGB (or linear RGB)</a:t>
            </a:r>
          </a:p>
          <a:p>
            <a:r>
              <a:rPr lang="en-US" dirty="0"/>
              <a:t>However</a:t>
            </a:r>
          </a:p>
          <a:p>
            <a:pPr lvl="1"/>
            <a:r>
              <a:rPr lang="en-US" dirty="0"/>
              <a:t>We compute “Intensity” not “Voltage”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7865E-18AE-E94A-90BA-A0AD0617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6" y="5927346"/>
            <a:ext cx="5596639" cy="3413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EABE7-878A-2C4F-A078-3CFC47D5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163" y="5903496"/>
            <a:ext cx="4939369" cy="34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75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6D6F-A9D6-CC4D-86B8-C50C1D46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5E4C2-EA83-4047-9461-9B6A3FC820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Originally</a:t>
                </a:r>
              </a:p>
              <a:p>
                <a:endParaRPr lang="en-US" dirty="0"/>
              </a:p>
              <a:p>
                <a:r>
                  <a:rPr lang="en-US" dirty="0"/>
                  <a:t>Approximately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OpenGL</a:t>
                </a:r>
              </a:p>
              <a:p>
                <a:pPr lvl="1"/>
                <a:r>
                  <a:rPr lang="en-US" dirty="0" err="1"/>
                  <a:t>glEnable</a:t>
                </a:r>
                <a:r>
                  <a:rPr lang="en-US" dirty="0"/>
                  <a:t>(GL_FRAMEBUFFER_SRGB );</a:t>
                </a:r>
              </a:p>
              <a:p>
                <a:r>
                  <a:rPr lang="en-US" dirty="0"/>
                  <a:t>Or manually correct (approximation)</a:t>
                </a:r>
              </a:p>
              <a:p>
                <a:pPr lvl="1"/>
                <a:r>
                  <a:rPr lang="en-US" dirty="0" err="1"/>
                  <a:t>out_Color</a:t>
                </a:r>
                <a:r>
                  <a:rPr lang="en-US" dirty="0"/>
                  <a:t> = vec4( pow( I, vec3( 1/2.2 ) ), </a:t>
                </a:r>
                <a:r>
                  <a:rPr lang="en-US" dirty="0" err="1"/>
                  <a:t>diffColor.a</a:t>
                </a:r>
                <a:r>
                  <a:rPr lang="en-US" dirty="0"/>
                  <a:t> );</a:t>
                </a:r>
              </a:p>
              <a:p>
                <a:pPr lvl="1"/>
                <a:r>
                  <a:rPr lang="en-US" dirty="0"/>
                  <a:t>2.2 is okay for most displays</a:t>
                </a:r>
              </a:p>
              <a:p>
                <a:pPr lvl="1"/>
                <a:r>
                  <a:rPr lang="en-US" dirty="0"/>
                  <a:t>iPhone use 1.8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5E4C2-EA83-4047-9461-9B6A3FC82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6688569-FA1F-3442-B4C2-CF07F62A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34" y="1441419"/>
            <a:ext cx="9300387" cy="1491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6848C-369F-B44D-AD2F-ECAE18D27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010" y="3502824"/>
            <a:ext cx="3905092" cy="35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13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4434-DAB2-B94F-BD14-77FD3EAB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BD676-6752-874D-BA98-E467A4143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dirty="0" err="1"/>
              <a:t>Phong</a:t>
            </a:r>
            <a:r>
              <a:rPr lang="en-US" dirty="0"/>
              <a:t> Shading</a:t>
            </a:r>
          </a:p>
          <a:p>
            <a:pPr lvl="1"/>
            <a:r>
              <a:rPr lang="en-US" dirty="0"/>
              <a:t>Use any model (Hebe is recommended)</a:t>
            </a:r>
          </a:p>
          <a:p>
            <a:pPr lvl="1"/>
            <a:r>
              <a:rPr lang="en-US" dirty="0"/>
              <a:t>Modify main file such that</a:t>
            </a:r>
          </a:p>
          <a:p>
            <a:pPr lvl="2"/>
            <a:r>
              <a:rPr lang="en-US" dirty="0"/>
              <a:t>Enable depth test</a:t>
            </a:r>
          </a:p>
          <a:p>
            <a:pPr lvl="2"/>
            <a:r>
              <a:rPr lang="en-US" dirty="0"/>
              <a:t>Add normal vectors as a vertex attribute</a:t>
            </a:r>
          </a:p>
          <a:p>
            <a:pPr lvl="2"/>
            <a:r>
              <a:rPr lang="en-US" dirty="0"/>
              <a:t>Set uniform variables (camera position, light position, light color, diffuse color, specular color, and shininess)</a:t>
            </a:r>
          </a:p>
          <a:p>
            <a:pPr lvl="1"/>
            <a:r>
              <a:rPr lang="en-US" dirty="0"/>
              <a:t>Vertex shader</a:t>
            </a:r>
          </a:p>
          <a:p>
            <a:pPr lvl="2"/>
            <a:r>
              <a:rPr lang="en-US" dirty="0"/>
              <a:t>Compute world position and world normal</a:t>
            </a:r>
          </a:p>
          <a:p>
            <a:pPr lvl="2"/>
            <a:r>
              <a:rPr lang="en-US" dirty="0"/>
              <a:t>Send them to the fragment shader</a:t>
            </a:r>
          </a:p>
          <a:p>
            <a:pPr lvl="1"/>
            <a:r>
              <a:rPr lang="en-US" dirty="0"/>
              <a:t>Fragment shader</a:t>
            </a:r>
          </a:p>
          <a:p>
            <a:pPr lvl="2"/>
            <a:r>
              <a:rPr lang="en-US" dirty="0"/>
              <a:t>Compute L, N, V, R vectors</a:t>
            </a:r>
          </a:p>
          <a:p>
            <a:pPr lvl="2"/>
            <a:r>
              <a:rPr lang="en-US" dirty="0"/>
              <a:t>Using </a:t>
            </a:r>
            <a:r>
              <a:rPr lang="en-US" dirty="0" err="1"/>
              <a:t>Phong</a:t>
            </a:r>
            <a:r>
              <a:rPr lang="en-US" dirty="0"/>
              <a:t> shading model, compute color of a fragment</a:t>
            </a:r>
          </a:p>
          <a:p>
            <a:pPr lvl="1"/>
            <a:r>
              <a:rPr lang="en-US" dirty="0"/>
              <a:t>Optional: correct gamma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88E63-9DDC-B641-B4D3-22AC14AD9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402" y="4953000"/>
            <a:ext cx="1675358" cy="43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42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987C-E846-0C44-88AA-99B92C7D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BRDF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3131C-B172-CB43-80B9-C0653DA6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Cook-Torrance model</a:t>
            </a:r>
          </a:p>
          <a:p>
            <a:pPr lvl="1"/>
            <a:r>
              <a:rPr lang="en-US" dirty="0"/>
              <a:t>Microfacet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769EB-B976-D749-99C6-E372FD4A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672" y="7799112"/>
            <a:ext cx="9989864" cy="1542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87078D-3782-AF4A-81EC-E76110E7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975" y="2761233"/>
            <a:ext cx="6997257" cy="1627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0CC844-8AC1-3545-8C99-271E9030B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975" y="4470851"/>
            <a:ext cx="6997257" cy="1331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B16BE4-6203-3743-AA76-BD4FD5F9D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975" y="5883830"/>
            <a:ext cx="6997257" cy="15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70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987C-E846-0C44-88AA-99B92C7D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sophisticated BRDF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3131C-B172-CB43-80B9-C0653DA6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Ward model</a:t>
            </a:r>
          </a:p>
          <a:p>
            <a:pPr lvl="1"/>
            <a:r>
              <a:rPr lang="en-US" dirty="0"/>
              <a:t>Anisotropic distribution</a:t>
            </a:r>
          </a:p>
          <a:p>
            <a:pPr lvl="1"/>
            <a:r>
              <a:rPr lang="en-US" dirty="0"/>
              <a:t>Lighting is dependent to azimuthal direction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BC2BF-0E30-4D47-B6C1-60AD76BF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971" y="6641828"/>
            <a:ext cx="4885351" cy="2532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75800-21F1-274D-9E1C-A1E8245A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92" y="6641828"/>
            <a:ext cx="3798609" cy="2532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76411-B783-C540-B852-E302C3514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483" y="1917699"/>
            <a:ext cx="3995017" cy="397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4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987C-E846-0C44-88AA-99B92C7D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BRDF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3131C-B172-CB43-80B9-C0653DA6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Oren-</a:t>
            </a:r>
            <a:r>
              <a:rPr lang="en-US" dirty="0" err="1"/>
              <a:t>Nayar</a:t>
            </a:r>
            <a:r>
              <a:rPr lang="en-US" dirty="0"/>
              <a:t> reflection model</a:t>
            </a:r>
          </a:p>
          <a:p>
            <a:pPr lvl="1"/>
            <a:r>
              <a:rPr lang="en-US" dirty="0"/>
              <a:t>Microfacet-based diffuse model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9B0C8-5ECA-6340-8A35-5BC066D3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696" y="6156960"/>
            <a:ext cx="6583142" cy="2446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41BE6C-B7B8-4944-9CB6-716ACB7DD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31" y="5249370"/>
            <a:ext cx="5143500" cy="382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8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0DD8-50D8-7D40-867C-6077FFE8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Fresnel Reflectivity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30649-6110-7A42-AF6E-3BF5DDCF4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Reflectance increased</a:t>
            </a:r>
          </a:p>
          <a:p>
            <a:pPr lvl="1"/>
            <a:r>
              <a:rPr lang="en-US" dirty="0"/>
              <a:t>when gazing angle decreased</a:t>
            </a:r>
          </a:p>
          <a:p>
            <a:r>
              <a:rPr lang="en-US" dirty="0"/>
              <a:t>Fresnel reflectivity</a:t>
            </a:r>
          </a:p>
          <a:p>
            <a:pPr lvl="1"/>
            <a:r>
              <a:rPr lang="en-US" dirty="0"/>
              <a:t>For metallic object, all reflection is affected</a:t>
            </a:r>
            <a:br>
              <a:rPr lang="en-US" dirty="0"/>
            </a:br>
            <a:r>
              <a:rPr lang="en-US" dirty="0"/>
              <a:t>by Fresnel reflectivity</a:t>
            </a:r>
          </a:p>
          <a:p>
            <a:pPr lvl="2"/>
            <a:r>
              <a:rPr lang="en-US" dirty="0"/>
              <a:t>Note that not all surface is perfectly smooth.</a:t>
            </a:r>
          </a:p>
          <a:p>
            <a:pPr lvl="1"/>
            <a:r>
              <a:rPr lang="en-US" dirty="0"/>
              <a:t>For non-metal (dielectric) material,</a:t>
            </a:r>
            <a:br>
              <a:rPr lang="en-US" dirty="0"/>
            </a:br>
            <a:r>
              <a:rPr lang="en-US" dirty="0"/>
              <a:t>specular light is affect by Fresnel reflectivity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C5B11-9AED-BE4F-B9AA-51D949902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981" y="1470105"/>
            <a:ext cx="2438400" cy="345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61823-6C98-FF43-BEBA-C10254CD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51" y="6704944"/>
            <a:ext cx="6247130" cy="2704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815FAB-A4C5-8D49-9CD7-4497F247F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109" y="644006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02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Questions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  <p:sp>
        <p:nvSpPr>
          <p:cNvPr id="402" name="Body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hree Reflection Phenomen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19937">
              <a:defRPr sz="5162">
                <a:effectLst>
                  <a:outerShdw blurRad="33909" dist="33909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t>Three Reflection Phenomena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35F975-A681-FA4E-8DA1-355E8ACB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1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rcRect r="52040" b="59873"/>
          <a:stretch>
            <a:fillRect/>
          </a:stretch>
        </p:blipFill>
        <p:spPr>
          <a:xfrm>
            <a:off x="2629824" y="1537856"/>
            <a:ext cx="5674547" cy="3501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rcRect l="52040" b="59873"/>
          <a:stretch>
            <a:fillRect/>
          </a:stretch>
        </p:blipFill>
        <p:spPr>
          <a:xfrm>
            <a:off x="8968158" y="1584221"/>
            <a:ext cx="5591340" cy="3450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rcRect l="28572" t="52580" r="26530" b="8676"/>
          <a:stretch>
            <a:fillRect/>
          </a:stretch>
        </p:blipFill>
        <p:spPr>
          <a:xfrm>
            <a:off x="5959132" y="5741165"/>
            <a:ext cx="5421997" cy="345062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Perfect specular"/>
          <p:cNvSpPr txBox="1"/>
          <p:nvPr/>
        </p:nvSpPr>
        <p:spPr>
          <a:xfrm>
            <a:off x="4209541" y="5127467"/>
            <a:ext cx="251511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Perfect specular</a:t>
            </a:r>
          </a:p>
        </p:txBody>
      </p:sp>
      <p:sp>
        <p:nvSpPr>
          <p:cNvPr id="145" name="Imperfect specular"/>
          <p:cNvSpPr txBox="1"/>
          <p:nvPr/>
        </p:nvSpPr>
        <p:spPr>
          <a:xfrm>
            <a:off x="10339559" y="5016471"/>
            <a:ext cx="2848537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Imperfect specular</a:t>
            </a:r>
          </a:p>
        </p:txBody>
      </p:sp>
      <p:sp>
        <p:nvSpPr>
          <p:cNvPr id="146" name="Perfect diffuse"/>
          <p:cNvSpPr txBox="1"/>
          <p:nvPr/>
        </p:nvSpPr>
        <p:spPr>
          <a:xfrm>
            <a:off x="10908975" y="8215744"/>
            <a:ext cx="223779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Perfect diffuse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8007-8C2F-FC49-86B8-92E82527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C13C00-F59B-C848-9273-3C00B3558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Bi-directional Reflectance Distribution Function</a:t>
                </a:r>
              </a:p>
              <a:p>
                <a:pPr lvl="1"/>
                <a:r>
                  <a:rPr lang="en-US" dirty="0"/>
                  <a:t>Incoming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(relative to normal)</a:t>
                </a:r>
              </a:p>
              <a:p>
                <a:pPr lvl="1"/>
                <a:r>
                  <a:rPr lang="en-US" dirty="0"/>
                  <a:t>Reflection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C13C00-F59B-C848-9273-3C00B3558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71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B0FE80-7D02-DF43-8891-E154474C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20" y="4171950"/>
            <a:ext cx="6377782" cy="47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8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hong Reflection Model -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5568">
                <a:effectLst>
                  <a:outerShdw blurRad="36576" dist="3657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Phong Reflection Model - 1</a:t>
            </a:r>
          </a:p>
        </p:txBody>
      </p:sp>
      <p:sp>
        <p:nvSpPr>
          <p:cNvPr id="148" name="Not “Phong shading algorithm”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Heavily simplified analytic BRDF</a:t>
            </a:r>
          </a:p>
          <a:p>
            <a:r>
              <a:rPr lang="en-US" dirty="0"/>
              <a:t>Reflected light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Ambient light</a:t>
            </a:r>
          </a:p>
          <a:p>
            <a:pPr lvl="1"/>
            <a:r>
              <a:rPr lang="en-US" dirty="0"/>
              <a:t>Constant and global light</a:t>
            </a:r>
          </a:p>
          <a:p>
            <a:pPr lvl="1"/>
            <a:r>
              <a:rPr lang="en-US" dirty="0"/>
              <a:t>Approximating indirect lights with one simple constant</a:t>
            </a:r>
          </a:p>
          <a:p>
            <a:pPr lvl="2"/>
            <a:r>
              <a:rPr lang="en-US" dirty="0"/>
              <a:t>Making scene very unrealistic</a:t>
            </a:r>
            <a:endParaRPr dirty="0"/>
          </a:p>
        </p:txBody>
      </p:sp>
      <p:pic>
        <p:nvPicPr>
          <p:cNvPr id="150" name="image5.pdf" descr="image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4350" y="3232008"/>
            <a:ext cx="5743788" cy="3289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hong Reflection Model -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5568">
                <a:effectLst>
                  <a:outerShdw blurRad="36576" dist="3657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Phong Reflection Model - 2</a:t>
            </a:r>
          </a:p>
        </p:txBody>
      </p:sp>
      <p:sp>
        <p:nvSpPr>
          <p:cNvPr id="152" name="The “Computer Graphics” surface model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321733" indent="-321733">
              <a:lnSpc>
                <a:spcPct val="80000"/>
              </a:lnSpc>
              <a:defRPr sz="3800"/>
            </a:lvl1pPr>
          </a:lstStyle>
          <a:p>
            <a:r>
              <a:t>The “Computer Graphics” surface model</a:t>
            </a:r>
          </a:p>
        </p:txBody>
      </p:sp>
      <p:pic>
        <p:nvPicPr>
          <p:cNvPr id="15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5496" y="2476500"/>
            <a:ext cx="10269269" cy="6522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hong Reflection Model -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5568">
                <a:effectLst>
                  <a:outerShdw blurRad="36576" dist="3657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Phong Reflection Model - 3</a:t>
            </a:r>
          </a:p>
        </p:txBody>
      </p:sp>
      <p:sp>
        <p:nvSpPr>
          <p:cNvPr id="156" name="Diffuse reflection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Diffuse reflection</a:t>
            </a:r>
            <a:r>
              <a:rPr lang="en-US" dirty="0"/>
              <a:t> (Lambertian)</a:t>
            </a:r>
            <a:endParaRPr dirty="0"/>
          </a:p>
        </p:txBody>
      </p:sp>
      <p:pic>
        <p:nvPicPr>
          <p:cNvPr id="158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rcRect l="13685"/>
          <a:stretch>
            <a:fillRect/>
          </a:stretch>
        </p:blipFill>
        <p:spPr>
          <a:xfrm>
            <a:off x="9095438" y="1537857"/>
            <a:ext cx="7529953" cy="7803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8.pdf" descr="image8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4548" y="2642703"/>
            <a:ext cx="8019628" cy="3837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U2018">
  <a:themeElements>
    <a:clrScheme name="Custom 1">
      <a:dk1>
        <a:srgbClr val="000000"/>
      </a:dk1>
      <a:lt1>
        <a:srgbClr val="FFFFFF"/>
      </a:lt1>
      <a:dk2>
        <a:srgbClr val="005AAB"/>
      </a:dk2>
      <a:lt2>
        <a:srgbClr val="8FBAE1"/>
      </a:lt2>
      <a:accent1>
        <a:srgbClr val="BE8817"/>
      </a:accent1>
      <a:accent2>
        <a:srgbClr val="F3A11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2018" id="{A89B3544-595A-1F47-8EA6-1B3E44064893}" vid="{E7910C31-34D1-8B44-8F93-1AB1BECF67F0}"/>
    </a:ext>
  </a:extLst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1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AU2018</Template>
  <TotalTime>1581</TotalTime>
  <Words>1311</Words>
  <Application>Microsoft Macintosh PowerPoint</Application>
  <PresentationFormat>Custom</PresentationFormat>
  <Paragraphs>263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굴림</vt:lpstr>
      <vt:lpstr>Avenir Roman</vt:lpstr>
      <vt:lpstr>Calibri</vt:lpstr>
      <vt:lpstr>Calibri Light</vt:lpstr>
      <vt:lpstr>Cambria Math</vt:lpstr>
      <vt:lpstr>Consolas</vt:lpstr>
      <vt:lpstr>Helvetica</vt:lpstr>
      <vt:lpstr>AU2018</vt:lpstr>
      <vt:lpstr>Lighting and Shading</vt:lpstr>
      <vt:lpstr>Reading</vt:lpstr>
      <vt:lpstr>Local and Global Reflection Models</vt:lpstr>
      <vt:lpstr>Three Reflection Phenomena</vt:lpstr>
      <vt:lpstr>Three Reflection Phenomena</vt:lpstr>
      <vt:lpstr>BRDF</vt:lpstr>
      <vt:lpstr>Phong Reflection Model - 1</vt:lpstr>
      <vt:lpstr>Phong Reflection Model - 2</vt:lpstr>
      <vt:lpstr>Phong Reflection Model - 3</vt:lpstr>
      <vt:lpstr>Phong Reflection Model - 4</vt:lpstr>
      <vt:lpstr>Phong Reflection Model - 5</vt:lpstr>
      <vt:lpstr>Phong Reflection Model - 6</vt:lpstr>
      <vt:lpstr>Phong Reflection Model - 7</vt:lpstr>
      <vt:lpstr>Phong Reflection Model - 8</vt:lpstr>
      <vt:lpstr>Phong Reflection Model - 9</vt:lpstr>
      <vt:lpstr>Phong Reflection Model - 10</vt:lpstr>
      <vt:lpstr>Phong Reflection Model - 11</vt:lpstr>
      <vt:lpstr>Point Light vs Directional Light</vt:lpstr>
      <vt:lpstr>Blinn-Phong Model</vt:lpstr>
      <vt:lpstr>Reflection Model - Components</vt:lpstr>
      <vt:lpstr>Warn’s Light Source Rep.</vt:lpstr>
      <vt:lpstr>What’s lighting and what’s shading?</vt:lpstr>
      <vt:lpstr>Interpolative Shading Technique</vt:lpstr>
      <vt:lpstr>Gouraud Shading - 1</vt:lpstr>
      <vt:lpstr>Gouraud Shading - 2</vt:lpstr>
      <vt:lpstr>Phong Shading</vt:lpstr>
      <vt:lpstr>Gouraud v.s. Phong Shading</vt:lpstr>
      <vt:lpstr>Gouraud Shading Example</vt:lpstr>
      <vt:lpstr>Phong Shading Example</vt:lpstr>
      <vt:lpstr>Gouraud v.s. Phong Shading</vt:lpstr>
      <vt:lpstr>Renderer Shading Options</vt:lpstr>
      <vt:lpstr>Renderer Shading Option Example</vt:lpstr>
      <vt:lpstr>Basic OpenGL Phong Shading</vt:lpstr>
      <vt:lpstr>Basic OpenGL Phong Shading</vt:lpstr>
      <vt:lpstr>Basic Phong Shading</vt:lpstr>
      <vt:lpstr>Basic Phong Shading</vt:lpstr>
      <vt:lpstr>Basic Phong Shading</vt:lpstr>
      <vt:lpstr>A Few Notes</vt:lpstr>
      <vt:lpstr>sRGB vs Linear</vt:lpstr>
      <vt:lpstr>sRGB vs Linear</vt:lpstr>
      <vt:lpstr>Gamma Correction</vt:lpstr>
      <vt:lpstr>Assignment #4</vt:lpstr>
      <vt:lpstr>More sophisticated BRDF</vt:lpstr>
      <vt:lpstr>More sophisticated BRDF</vt:lpstr>
      <vt:lpstr>More sophisticated BRDF</vt:lpstr>
      <vt:lpstr>Fresnel Reflectivity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Note #11: Lighting and Shading</dc:title>
  <cp:lastModifiedBy>신현준</cp:lastModifiedBy>
  <cp:revision>21</cp:revision>
  <dcterms:modified xsi:type="dcterms:W3CDTF">2018-11-23T00:56:42Z</dcterms:modified>
</cp:coreProperties>
</file>